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37" r:id="rId3"/>
  </p:sldMasterIdLst>
  <p:notesMasterIdLst>
    <p:notesMasterId r:id="rId44"/>
  </p:notesMasterIdLst>
  <p:sldIdLst>
    <p:sldId id="256" r:id="rId4"/>
    <p:sldId id="2147477446" r:id="rId5"/>
    <p:sldId id="2147482041" r:id="rId6"/>
    <p:sldId id="2147480884" r:id="rId7"/>
    <p:sldId id="2147477949" r:id="rId8"/>
    <p:sldId id="2147481085" r:id="rId9"/>
    <p:sldId id="2147482035" r:id="rId10"/>
    <p:sldId id="2147482195" r:id="rId11"/>
    <p:sldId id="2147482192" r:id="rId12"/>
    <p:sldId id="2147482047" r:id="rId13"/>
    <p:sldId id="2147482205" r:id="rId14"/>
    <p:sldId id="2147482200" r:id="rId15"/>
    <p:sldId id="2147482201" r:id="rId16"/>
    <p:sldId id="2147482202" r:id="rId17"/>
    <p:sldId id="2147482196" r:id="rId18"/>
    <p:sldId id="2147482197" r:id="rId19"/>
    <p:sldId id="2147482198" r:id="rId20"/>
    <p:sldId id="2147482190" r:id="rId21"/>
    <p:sldId id="2147481093" r:id="rId22"/>
    <p:sldId id="2147477952" r:id="rId23"/>
    <p:sldId id="2147477927" r:id="rId24"/>
    <p:sldId id="2147477950" r:id="rId25"/>
    <p:sldId id="2147477945" r:id="rId26"/>
    <p:sldId id="2147477946" r:id="rId27"/>
    <p:sldId id="2147482206" r:id="rId28"/>
    <p:sldId id="2147482207" r:id="rId29"/>
    <p:sldId id="2147482208" r:id="rId30"/>
    <p:sldId id="2147482045" r:id="rId31"/>
    <p:sldId id="2147482036" r:id="rId32"/>
    <p:sldId id="2147482199" r:id="rId33"/>
    <p:sldId id="2147482022" r:id="rId34"/>
    <p:sldId id="2147482203" r:id="rId35"/>
    <p:sldId id="2147482204" r:id="rId36"/>
    <p:sldId id="2147482044" r:id="rId37"/>
    <p:sldId id="2147482043" r:id="rId38"/>
    <p:sldId id="2147482029" r:id="rId39"/>
    <p:sldId id="2147481091" r:id="rId40"/>
    <p:sldId id="2147482032" r:id="rId41"/>
    <p:sldId id="2147482193" r:id="rId42"/>
    <p:sldId id="214748219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A07995-D2B2-426B-9AB5-55DEFDF4E339}">
          <p14:sldIdLst>
            <p14:sldId id="256"/>
          </p14:sldIdLst>
        </p14:section>
        <p14:section name="General analytics" id="{7027E366-666D-46EB-9450-F854BB0EC1C9}">
          <p14:sldIdLst>
            <p14:sldId id="2147477446"/>
            <p14:sldId id="2147482041"/>
            <p14:sldId id="2147480884"/>
            <p14:sldId id="2147477949"/>
            <p14:sldId id="2147481085"/>
            <p14:sldId id="2147482035"/>
            <p14:sldId id="2147482195"/>
            <p14:sldId id="2147482192"/>
            <p14:sldId id="2147482047"/>
          </p14:sldIdLst>
        </p14:section>
        <p14:section name="Financial Reporting" id="{585EDDC0-B128-4145-90F0-FD38B660C274}">
          <p14:sldIdLst>
            <p14:sldId id="2147482205"/>
            <p14:sldId id="2147482200"/>
            <p14:sldId id="2147482201"/>
            <p14:sldId id="2147482202"/>
          </p14:sldIdLst>
        </p14:section>
        <p14:section name="Power BI" id="{5513BF5E-0B08-441E-A87B-DBEC2ACD074B}">
          <p14:sldIdLst>
            <p14:sldId id="2147482196"/>
            <p14:sldId id="2147482197"/>
            <p14:sldId id="2147482198"/>
            <p14:sldId id="2147482190"/>
            <p14:sldId id="2147481093"/>
            <p14:sldId id="2147477952"/>
            <p14:sldId id="2147477927"/>
            <p14:sldId id="2147477950"/>
          </p14:sldIdLst>
        </p14:section>
        <p14:section name="Report Explorer" id="{8D089439-E73F-4C95-8253-9A5A6D7CEEEA}">
          <p14:sldIdLst>
            <p14:sldId id="2147477945"/>
            <p14:sldId id="2147477946"/>
            <p14:sldId id="2147482206"/>
            <p14:sldId id="2147482207"/>
            <p14:sldId id="2147482208"/>
          </p14:sldIdLst>
        </p14:section>
        <p14:section name="Data analysis" id="{8223ABB1-391C-41D1-9904-8AFE6659CE93}">
          <p14:sldIdLst>
            <p14:sldId id="2147482045"/>
            <p14:sldId id="2147482036"/>
            <p14:sldId id="2147482199"/>
          </p14:sldIdLst>
        </p14:section>
        <p14:section name="Excel layouts" id="{7289784D-26EF-4A1A-914D-BCC69380DDBC}">
          <p14:sldIdLst>
            <p14:sldId id="2147482022"/>
            <p14:sldId id="2147482203"/>
            <p14:sldId id="2147482204"/>
            <p14:sldId id="2147482044"/>
            <p14:sldId id="2147482043"/>
            <p14:sldId id="2147482029"/>
            <p14:sldId id="2147481091"/>
            <p14:sldId id="2147482032"/>
          </p14:sldIdLst>
        </p14:section>
        <p14:section name="AL queries" id="{E439DA4E-26A1-42E1-AAEF-D762D6901963}">
          <p14:sldIdLst>
            <p14:sldId id="2147482193"/>
            <p14:sldId id="21474821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85683" autoAdjust="0"/>
  </p:normalViewPr>
  <p:slideViewPr>
    <p:cSldViewPr snapToGrid="0">
      <p:cViewPr>
        <p:scale>
          <a:sx n="80" d="100"/>
          <a:sy n="80" d="100"/>
        </p:scale>
        <p:origin x="1136" y="3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2A62B-AE19-4254-A405-839A6EC3FE00}" type="datetimeFigureOut">
              <a:rPr lang="en-GB" smtClean="0"/>
              <a:t>26/03/2025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59917-220C-41DB-B2FB-D1D464D8E5AB}" type="slidenum">
              <a:rPr lang="en-GB" smtClean="0"/>
              <a:t>‹#›</a:t>
            </a:fld>
            <a:endParaRPr lang="en-GB"/>
          </a:p>
        </p:txBody>
      </p:sp>
    </p:spTree>
    <p:extLst>
      <p:ext uri="{BB962C8B-B14F-4D97-AF65-F5344CB8AC3E}">
        <p14:creationId xmlns:p14="http://schemas.microsoft.com/office/powerpoint/2010/main" val="4209787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slice shows </a:t>
            </a:r>
            <a:r>
              <a:rPr lang="da-DK" dirty="0" err="1"/>
              <a:t>where</a:t>
            </a:r>
            <a:r>
              <a:rPr lang="da-DK" dirty="0"/>
              <a:t> Power BI, Data Analysis, and Excel fit </a:t>
            </a:r>
            <a:r>
              <a:rPr lang="da-DK" dirty="0" err="1"/>
              <a:t>into</a:t>
            </a:r>
            <a:r>
              <a:rPr lang="da-DK" dirty="0"/>
              <a:t> the </a:t>
            </a:r>
            <a:r>
              <a:rPr lang="da-DK" dirty="0" err="1"/>
              <a:t>analytics</a:t>
            </a:r>
            <a:r>
              <a:rPr lang="da-DK" dirty="0"/>
              <a:t> story</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a:t>
            </a:fld>
            <a:endParaRPr lang="en-GB"/>
          </a:p>
        </p:txBody>
      </p:sp>
    </p:spTree>
    <p:extLst>
      <p:ext uri="{BB962C8B-B14F-4D97-AF65-F5344CB8AC3E}">
        <p14:creationId xmlns:p14="http://schemas.microsoft.com/office/powerpoint/2010/main" val="239815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app is documented under its functional domain (use the aka links to navigate there)</a:t>
            </a:r>
          </a:p>
          <a:p>
            <a:r>
              <a:rPr lang="en-US" dirty="0"/>
              <a:t>Each report is documented with screenshots, usage scenarios, …</a:t>
            </a:r>
          </a:p>
          <a:p>
            <a:r>
              <a:rPr lang="en-US" dirty="0"/>
              <a:t>Each KPI is documented</a:t>
            </a:r>
          </a:p>
        </p:txBody>
      </p:sp>
      <p:sp>
        <p:nvSpPr>
          <p:cNvPr id="4" name="Slide Number Placeholder 3"/>
          <p:cNvSpPr>
            <a:spLocks noGrp="1"/>
          </p:cNvSpPr>
          <p:nvPr>
            <p:ph type="sldNum" sz="quarter" idx="5"/>
          </p:nvPr>
        </p:nvSpPr>
        <p:spPr/>
        <p:txBody>
          <a:bodyPr/>
          <a:lstStyle/>
          <a:p>
            <a:fld id="{19A59917-220C-41DB-B2FB-D1D464D8E5AB}" type="slidenum">
              <a:rPr lang="en-GB" smtClean="0"/>
              <a:t>16</a:t>
            </a:fld>
            <a:endParaRPr lang="en-GB"/>
          </a:p>
        </p:txBody>
      </p:sp>
    </p:spTree>
    <p:extLst>
      <p:ext uri="{BB962C8B-B14F-4D97-AF65-F5344CB8AC3E}">
        <p14:creationId xmlns:p14="http://schemas.microsoft.com/office/powerpoint/2010/main" val="2487006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metrics is included in Power BI pro license.</a:t>
            </a:r>
          </a:p>
          <a:p>
            <a:endParaRPr lang="en-US"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17</a:t>
            </a:fld>
            <a:endParaRPr lang="en-GB"/>
          </a:p>
        </p:txBody>
      </p:sp>
    </p:spTree>
    <p:extLst>
      <p:ext uri="{BB962C8B-B14F-4D97-AF65-F5344CB8AC3E}">
        <p14:creationId xmlns:p14="http://schemas.microsoft.com/office/powerpoint/2010/main" val="2156620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Power BI </a:t>
            </a:r>
            <a:r>
              <a:rPr lang="da-DK" dirty="0" err="1"/>
              <a:t>embed</a:t>
            </a:r>
            <a:r>
              <a:rPr lang="da-DK" dirty="0"/>
              <a:t> (for developers)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18</a:t>
            </a:fld>
            <a:endParaRPr lang="en-GB"/>
          </a:p>
        </p:txBody>
      </p:sp>
    </p:spTree>
    <p:extLst>
      <p:ext uri="{BB962C8B-B14F-4D97-AF65-F5344CB8AC3E}">
        <p14:creationId xmlns:p14="http://schemas.microsoft.com/office/powerpoint/2010/main" val="370642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If </a:t>
            </a:r>
            <a:r>
              <a:rPr lang="da-DK" dirty="0" err="1"/>
              <a:t>anyone</a:t>
            </a:r>
            <a:r>
              <a:rPr lang="da-DK" dirty="0"/>
              <a:t> asks </a:t>
            </a:r>
            <a:r>
              <a:rPr lang="da-DK" dirty="0" err="1"/>
              <a:t>about</a:t>
            </a:r>
            <a:r>
              <a:rPr lang="da-DK" dirty="0"/>
              <a:t> BC and </a:t>
            </a:r>
            <a:r>
              <a:rPr lang="da-DK" dirty="0" err="1"/>
              <a:t>Fabric</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19</a:t>
            </a:fld>
            <a:endParaRPr lang="en-GB"/>
          </a:p>
        </p:txBody>
      </p:sp>
    </p:spTree>
    <p:extLst>
      <p:ext uri="{BB962C8B-B14F-4D97-AF65-F5344CB8AC3E}">
        <p14:creationId xmlns:p14="http://schemas.microsoft.com/office/powerpoint/2010/main" val="159395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Developer docs on </a:t>
            </a:r>
            <a:r>
              <a:rPr lang="da-DK" dirty="0" err="1"/>
              <a:t>how</a:t>
            </a:r>
            <a:r>
              <a:rPr lang="da-DK" dirty="0"/>
              <a:t> to </a:t>
            </a:r>
            <a:r>
              <a:rPr lang="da-DK" dirty="0" err="1"/>
              <a:t>embed</a:t>
            </a:r>
            <a:r>
              <a:rPr lang="da-DK" dirty="0"/>
              <a:t> Power BI on AL pages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20</a:t>
            </a:fld>
            <a:endParaRPr lang="en-GB"/>
          </a:p>
        </p:txBody>
      </p:sp>
    </p:spTree>
    <p:extLst>
      <p:ext uri="{BB962C8B-B14F-4D97-AF65-F5344CB8AC3E}">
        <p14:creationId xmlns:p14="http://schemas.microsoft.com/office/powerpoint/2010/main" val="2762622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Sample </a:t>
            </a:r>
            <a:r>
              <a:rPr lang="da-DK" dirty="0" err="1"/>
              <a:t>code</a:t>
            </a:r>
            <a:r>
              <a:rPr lang="da-DK" dirty="0"/>
              <a:t> on </a:t>
            </a:r>
            <a:r>
              <a:rPr lang="da-DK" dirty="0" err="1"/>
              <a:t>how</a:t>
            </a:r>
            <a:r>
              <a:rPr lang="da-DK" dirty="0"/>
              <a:t> to </a:t>
            </a:r>
            <a:r>
              <a:rPr lang="da-DK" dirty="0" err="1"/>
              <a:t>embed</a:t>
            </a:r>
            <a:r>
              <a:rPr lang="da-DK" dirty="0"/>
              <a:t> Power BI on AL pages</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21</a:t>
            </a:fld>
            <a:endParaRPr lang="en-GB"/>
          </a:p>
        </p:txBody>
      </p:sp>
    </p:spTree>
    <p:extLst>
      <p:ext uri="{BB962C8B-B14F-4D97-AF65-F5344CB8AC3E}">
        <p14:creationId xmlns:p14="http://schemas.microsoft.com/office/powerpoint/2010/main" val="167923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PBI </a:t>
            </a:r>
            <a:r>
              <a:rPr lang="da-DK" dirty="0" err="1"/>
              <a:t>training</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22</a:t>
            </a:fld>
            <a:endParaRPr lang="en-GB"/>
          </a:p>
        </p:txBody>
      </p:sp>
    </p:spTree>
    <p:extLst>
      <p:ext uri="{BB962C8B-B14F-4D97-AF65-F5344CB8AC3E}">
        <p14:creationId xmlns:p14="http://schemas.microsoft.com/office/powerpoint/2010/main" val="300080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If </a:t>
            </a:r>
            <a:r>
              <a:rPr lang="da-DK" dirty="0" err="1"/>
              <a:t>people</a:t>
            </a:r>
            <a:r>
              <a:rPr lang="da-DK" dirty="0"/>
              <a:t> ask </a:t>
            </a:r>
            <a:r>
              <a:rPr lang="da-DK" dirty="0" err="1"/>
              <a:t>if</a:t>
            </a:r>
            <a:r>
              <a:rPr lang="da-DK" dirty="0"/>
              <a:t> BC has </a:t>
            </a:r>
            <a:r>
              <a:rPr lang="da-DK" dirty="0" err="1"/>
              <a:t>any</a:t>
            </a:r>
            <a:r>
              <a:rPr lang="da-DK" dirty="0"/>
              <a:t> </a:t>
            </a:r>
            <a:r>
              <a:rPr lang="da-DK" dirty="0" err="1"/>
              <a:t>reports</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24</a:t>
            </a:fld>
            <a:endParaRPr lang="en-GB"/>
          </a:p>
        </p:txBody>
      </p:sp>
    </p:spTree>
    <p:extLst>
      <p:ext uri="{BB962C8B-B14F-4D97-AF65-F5344CB8AC3E}">
        <p14:creationId xmlns:p14="http://schemas.microsoft.com/office/powerpoint/2010/main" val="281001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602C9-9DF2-BEA9-B292-8D7D94BBE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5251F-CA3A-9D7A-AD1A-1A0773F3C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420654-A8F7-4675-9BC5-F2C46D0DFEFF}"/>
              </a:ext>
            </a:extLst>
          </p:cNvPr>
          <p:cNvSpPr>
            <a:spLocks noGrp="1"/>
          </p:cNvSpPr>
          <p:nvPr>
            <p:ph type="body" idx="1"/>
          </p:nvPr>
        </p:nvSpPr>
        <p:spPr/>
        <p:txBody>
          <a:bodyPr/>
          <a:lstStyle/>
          <a:p>
            <a:r>
              <a:rPr lang="da-DK" dirty="0"/>
              <a:t>If </a:t>
            </a:r>
            <a:r>
              <a:rPr lang="da-DK" dirty="0" err="1"/>
              <a:t>people</a:t>
            </a:r>
            <a:r>
              <a:rPr lang="da-DK" dirty="0"/>
              <a:t> ask </a:t>
            </a:r>
            <a:r>
              <a:rPr lang="da-DK" dirty="0" err="1"/>
              <a:t>if</a:t>
            </a:r>
            <a:r>
              <a:rPr lang="da-DK" dirty="0"/>
              <a:t> BC has </a:t>
            </a:r>
            <a:r>
              <a:rPr lang="da-DK" dirty="0" err="1"/>
              <a:t>any</a:t>
            </a:r>
            <a:r>
              <a:rPr lang="da-DK" dirty="0"/>
              <a:t> </a:t>
            </a:r>
            <a:r>
              <a:rPr lang="da-DK" dirty="0" err="1"/>
              <a:t>reports</a:t>
            </a:r>
            <a:r>
              <a:rPr lang="da-DK" dirty="0"/>
              <a:t>…</a:t>
            </a:r>
            <a:endParaRPr lang="en-GB" dirty="0"/>
          </a:p>
        </p:txBody>
      </p:sp>
      <p:sp>
        <p:nvSpPr>
          <p:cNvPr id="4" name="Slide Number Placeholder 3">
            <a:extLst>
              <a:ext uri="{FF2B5EF4-FFF2-40B4-BE49-F238E27FC236}">
                <a16:creationId xmlns:a16="http://schemas.microsoft.com/office/drawing/2014/main" id="{CAF5DD47-CB09-8FD5-7212-D06576C298A1}"/>
              </a:ext>
            </a:extLst>
          </p:cNvPr>
          <p:cNvSpPr>
            <a:spLocks noGrp="1"/>
          </p:cNvSpPr>
          <p:nvPr>
            <p:ph type="sldNum" sz="quarter" idx="5"/>
          </p:nvPr>
        </p:nvSpPr>
        <p:spPr/>
        <p:txBody>
          <a:bodyPr/>
          <a:lstStyle/>
          <a:p>
            <a:fld id="{19A59917-220C-41DB-B2FB-D1D464D8E5AB}" type="slidenum">
              <a:rPr lang="en-GB" smtClean="0"/>
              <a:t>25</a:t>
            </a:fld>
            <a:endParaRPr lang="en-GB"/>
          </a:p>
        </p:txBody>
      </p:sp>
    </p:spTree>
    <p:extLst>
      <p:ext uri="{BB962C8B-B14F-4D97-AF65-F5344CB8AC3E}">
        <p14:creationId xmlns:p14="http://schemas.microsoft.com/office/powerpoint/2010/main" val="2354901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F9FC7-92A5-BB77-3AA2-ACEE6FC6B7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EAB018-F038-7BF3-8EAF-10404F29E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35400-2C61-59BE-726F-BB6B14152B83}"/>
              </a:ext>
            </a:extLst>
          </p:cNvPr>
          <p:cNvSpPr>
            <a:spLocks noGrp="1"/>
          </p:cNvSpPr>
          <p:nvPr>
            <p:ph type="body" idx="1"/>
          </p:nvPr>
        </p:nvSpPr>
        <p:spPr/>
        <p:txBody>
          <a:bodyPr/>
          <a:lstStyle/>
          <a:p>
            <a:r>
              <a:rPr lang="da-DK" dirty="0"/>
              <a:t>If </a:t>
            </a:r>
            <a:r>
              <a:rPr lang="da-DK" dirty="0" err="1"/>
              <a:t>people</a:t>
            </a:r>
            <a:r>
              <a:rPr lang="da-DK" dirty="0"/>
              <a:t> ask </a:t>
            </a:r>
            <a:r>
              <a:rPr lang="da-DK" dirty="0" err="1"/>
              <a:t>if</a:t>
            </a:r>
            <a:r>
              <a:rPr lang="da-DK" dirty="0"/>
              <a:t> BC has </a:t>
            </a:r>
            <a:r>
              <a:rPr lang="da-DK" dirty="0" err="1"/>
              <a:t>any</a:t>
            </a:r>
            <a:r>
              <a:rPr lang="da-DK" dirty="0"/>
              <a:t> </a:t>
            </a:r>
            <a:r>
              <a:rPr lang="da-DK" dirty="0" err="1"/>
              <a:t>reports</a:t>
            </a:r>
            <a:r>
              <a:rPr lang="da-DK" dirty="0"/>
              <a:t>…</a:t>
            </a:r>
            <a:endParaRPr lang="en-GB" dirty="0"/>
          </a:p>
        </p:txBody>
      </p:sp>
      <p:sp>
        <p:nvSpPr>
          <p:cNvPr id="4" name="Slide Number Placeholder 3">
            <a:extLst>
              <a:ext uri="{FF2B5EF4-FFF2-40B4-BE49-F238E27FC236}">
                <a16:creationId xmlns:a16="http://schemas.microsoft.com/office/drawing/2014/main" id="{95BA71CF-F5A8-DDC5-DB78-B58D92840B09}"/>
              </a:ext>
            </a:extLst>
          </p:cNvPr>
          <p:cNvSpPr>
            <a:spLocks noGrp="1"/>
          </p:cNvSpPr>
          <p:nvPr>
            <p:ph type="sldNum" sz="quarter" idx="5"/>
          </p:nvPr>
        </p:nvSpPr>
        <p:spPr/>
        <p:txBody>
          <a:bodyPr/>
          <a:lstStyle/>
          <a:p>
            <a:fld id="{19A59917-220C-41DB-B2FB-D1D464D8E5AB}" type="slidenum">
              <a:rPr lang="en-GB" smtClean="0"/>
              <a:t>26</a:t>
            </a:fld>
            <a:endParaRPr lang="en-GB"/>
          </a:p>
        </p:txBody>
      </p:sp>
    </p:spTree>
    <p:extLst>
      <p:ext uri="{BB962C8B-B14F-4D97-AF65-F5344CB8AC3E}">
        <p14:creationId xmlns:p14="http://schemas.microsoft.com/office/powerpoint/2010/main" val="389877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is the developer docs </a:t>
            </a:r>
            <a:r>
              <a:rPr lang="da-DK" dirty="0" err="1"/>
              <a:t>that</a:t>
            </a:r>
            <a:r>
              <a:rPr lang="da-DK" dirty="0"/>
              <a:t> </a:t>
            </a:r>
            <a:r>
              <a:rPr lang="da-DK" dirty="0" err="1"/>
              <a:t>explains</a:t>
            </a:r>
            <a:r>
              <a:rPr lang="da-DK" dirty="0"/>
              <a:t> the BI </a:t>
            </a:r>
            <a:r>
              <a:rPr lang="da-DK" dirty="0" err="1"/>
              <a:t>triangle</a:t>
            </a:r>
            <a:r>
              <a:rPr lang="da-DK" dirty="0"/>
              <a:t>., </a:t>
            </a:r>
            <a:r>
              <a:rPr lang="da-DK" dirty="0" err="1"/>
              <a:t>how</a:t>
            </a:r>
            <a:r>
              <a:rPr lang="da-DK" dirty="0"/>
              <a:t> </a:t>
            </a:r>
            <a:r>
              <a:rPr lang="da-DK" dirty="0" err="1"/>
              <a:t>tools</a:t>
            </a:r>
            <a:r>
              <a:rPr lang="da-DK" dirty="0"/>
              <a:t> </a:t>
            </a:r>
            <a:r>
              <a:rPr lang="da-DK" dirty="0" err="1"/>
              <a:t>map</a:t>
            </a:r>
            <a:r>
              <a:rPr lang="da-DK" dirty="0"/>
              <a:t> to user </a:t>
            </a:r>
            <a:r>
              <a:rPr lang="da-DK" dirty="0" err="1"/>
              <a:t>needs</a:t>
            </a:r>
            <a:r>
              <a:rPr lang="da-DK" dirty="0"/>
              <a:t>, and </a:t>
            </a:r>
            <a:r>
              <a:rPr lang="da-DK" dirty="0" err="1"/>
              <a:t>different</a:t>
            </a:r>
            <a:r>
              <a:rPr lang="da-DK" dirty="0"/>
              <a:t> </a:t>
            </a:r>
            <a:r>
              <a:rPr lang="da-DK" dirty="0" err="1"/>
              <a:t>characteristics</a:t>
            </a:r>
            <a:r>
              <a:rPr lang="da-DK" dirty="0"/>
              <a:t> of the </a:t>
            </a:r>
            <a:r>
              <a:rPr lang="da-DK" dirty="0" err="1"/>
              <a:t>tools</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a:t>
            </a:fld>
            <a:endParaRPr lang="en-GB"/>
          </a:p>
        </p:txBody>
      </p:sp>
    </p:spTree>
    <p:extLst>
      <p:ext uri="{BB962C8B-B14F-4D97-AF65-F5344CB8AC3E}">
        <p14:creationId xmlns:p14="http://schemas.microsoft.com/office/powerpoint/2010/main" val="2035119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1197057-FB2C-41F9-9329-4701B60A726B}" type="slidenum">
              <a:rPr lang="en-DK" smtClean="0"/>
              <a:t>31</a:t>
            </a:fld>
            <a:endParaRPr lang="en-DK"/>
          </a:p>
        </p:txBody>
      </p:sp>
    </p:spTree>
    <p:extLst>
      <p:ext uri="{BB962C8B-B14F-4D97-AF65-F5344CB8AC3E}">
        <p14:creationId xmlns:p14="http://schemas.microsoft.com/office/powerpoint/2010/main" val="414175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video shows the new Excel </a:t>
            </a:r>
            <a:r>
              <a:rPr lang="da-DK" dirty="0" err="1"/>
              <a:t>reports</a:t>
            </a:r>
            <a:r>
              <a:rPr lang="da-DK" dirty="0"/>
              <a:t> </a:t>
            </a:r>
            <a:r>
              <a:rPr lang="da-DK" dirty="0" err="1"/>
              <a:t>that</a:t>
            </a:r>
            <a:r>
              <a:rPr lang="da-DK" dirty="0"/>
              <a:t> </a:t>
            </a:r>
            <a:r>
              <a:rPr lang="da-DK" dirty="0" err="1"/>
              <a:t>were</a:t>
            </a:r>
            <a:r>
              <a:rPr lang="da-DK" dirty="0"/>
              <a:t> </a:t>
            </a:r>
            <a:r>
              <a:rPr lang="da-DK" dirty="0" err="1"/>
              <a:t>shipped</a:t>
            </a:r>
            <a:r>
              <a:rPr lang="da-DK" dirty="0"/>
              <a:t> in </a:t>
            </a:r>
            <a:r>
              <a:rPr lang="da-DK" dirty="0" err="1"/>
              <a:t>preview</a:t>
            </a:r>
            <a:r>
              <a:rPr lang="da-DK" dirty="0"/>
              <a:t> 2024w1</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34</a:t>
            </a:fld>
            <a:endParaRPr lang="en-GB"/>
          </a:p>
        </p:txBody>
      </p:sp>
    </p:spTree>
    <p:extLst>
      <p:ext uri="{BB962C8B-B14F-4D97-AF65-F5344CB8AC3E}">
        <p14:creationId xmlns:p14="http://schemas.microsoft.com/office/powerpoint/2010/main" val="2315629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This video shows the new Excel layout features </a:t>
            </a:r>
            <a:r>
              <a:rPr lang="da-DK" dirty="0" err="1"/>
              <a:t>that</a:t>
            </a:r>
            <a:r>
              <a:rPr lang="da-DK" dirty="0"/>
              <a:t> </a:t>
            </a:r>
            <a:r>
              <a:rPr lang="da-DK" dirty="0" err="1"/>
              <a:t>were</a:t>
            </a:r>
            <a:r>
              <a:rPr lang="da-DK" dirty="0"/>
              <a:t> </a:t>
            </a:r>
            <a:r>
              <a:rPr lang="da-DK" dirty="0" err="1"/>
              <a:t>shipped</a:t>
            </a:r>
            <a:r>
              <a:rPr lang="da-DK" dirty="0"/>
              <a:t> in 2024w1</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35</a:t>
            </a:fld>
            <a:endParaRPr lang="en-GB"/>
          </a:p>
        </p:txBody>
      </p:sp>
    </p:spTree>
    <p:extLst>
      <p:ext uri="{BB962C8B-B14F-4D97-AF65-F5344CB8AC3E}">
        <p14:creationId xmlns:p14="http://schemas.microsoft.com/office/powerpoint/2010/main" val="406264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The </a:t>
            </a:r>
            <a:r>
              <a:rPr lang="da-DK" dirty="0" err="1"/>
              <a:t>section</a:t>
            </a:r>
            <a:r>
              <a:rPr lang="da-DK" dirty="0"/>
              <a:t> in user docs </a:t>
            </a:r>
            <a:r>
              <a:rPr lang="da-DK" dirty="0" err="1"/>
              <a:t>that</a:t>
            </a:r>
            <a:r>
              <a:rPr lang="da-DK" dirty="0"/>
              <a:t> </a:t>
            </a:r>
            <a:r>
              <a:rPr lang="da-DK" dirty="0" err="1"/>
              <a:t>explains</a:t>
            </a:r>
            <a:r>
              <a:rPr lang="da-DK" dirty="0"/>
              <a:t> </a:t>
            </a:r>
            <a:r>
              <a:rPr lang="da-DK" dirty="0" err="1"/>
              <a:t>how</a:t>
            </a:r>
            <a:r>
              <a:rPr lang="da-DK" dirty="0"/>
              <a:t> Excel </a:t>
            </a:r>
            <a:r>
              <a:rPr lang="da-DK" dirty="0" err="1"/>
              <a:t>fits</a:t>
            </a:r>
            <a:r>
              <a:rPr lang="da-DK" dirty="0"/>
              <a:t> </a:t>
            </a:r>
            <a:r>
              <a:rPr lang="da-DK" dirty="0" err="1"/>
              <a:t>into</a:t>
            </a:r>
            <a:r>
              <a:rPr lang="da-DK" dirty="0"/>
              <a:t> the </a:t>
            </a:r>
            <a:r>
              <a:rPr lang="da-DK" dirty="0" err="1"/>
              <a:t>analytics</a:t>
            </a:r>
            <a:r>
              <a:rPr lang="da-DK" dirty="0"/>
              <a:t> story (</a:t>
            </a:r>
            <a:r>
              <a:rPr lang="da-DK" dirty="0" err="1"/>
              <a:t>when</a:t>
            </a:r>
            <a:r>
              <a:rPr lang="da-DK" dirty="0"/>
              <a:t> </a:t>
            </a:r>
            <a:r>
              <a:rPr lang="da-DK" dirty="0" err="1"/>
              <a:t>consuming</a:t>
            </a:r>
            <a:r>
              <a:rPr lang="da-DK" dirty="0"/>
              <a:t> data)</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36</a:t>
            </a:fld>
            <a:endParaRPr lang="en-GB"/>
          </a:p>
        </p:txBody>
      </p:sp>
    </p:spTree>
    <p:extLst>
      <p:ext uri="{BB962C8B-B14F-4D97-AF65-F5344CB8AC3E}">
        <p14:creationId xmlns:p14="http://schemas.microsoft.com/office/powerpoint/2010/main" val="1472985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The </a:t>
            </a:r>
            <a:r>
              <a:rPr lang="da-DK" dirty="0" err="1"/>
              <a:t>section</a:t>
            </a:r>
            <a:r>
              <a:rPr lang="da-DK" dirty="0"/>
              <a:t> in user docs </a:t>
            </a:r>
            <a:r>
              <a:rPr lang="da-DK" dirty="0" err="1"/>
              <a:t>that</a:t>
            </a:r>
            <a:r>
              <a:rPr lang="da-DK" dirty="0"/>
              <a:t> </a:t>
            </a:r>
            <a:r>
              <a:rPr lang="da-DK" dirty="0" err="1"/>
              <a:t>explains</a:t>
            </a:r>
            <a:r>
              <a:rPr lang="da-DK" dirty="0"/>
              <a:t> </a:t>
            </a:r>
            <a:r>
              <a:rPr lang="da-DK" dirty="0" err="1"/>
              <a:t>how</a:t>
            </a:r>
            <a:r>
              <a:rPr lang="da-DK" dirty="0"/>
              <a:t> Excel layouts </a:t>
            </a:r>
            <a:r>
              <a:rPr lang="da-DK" dirty="0" err="1"/>
              <a:t>work</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37</a:t>
            </a:fld>
            <a:endParaRPr lang="en-GB"/>
          </a:p>
        </p:txBody>
      </p:sp>
    </p:spTree>
    <p:extLst>
      <p:ext uri="{BB962C8B-B14F-4D97-AF65-F5344CB8AC3E}">
        <p14:creationId xmlns:p14="http://schemas.microsoft.com/office/powerpoint/2010/main" val="210273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Sample </a:t>
            </a:r>
            <a:r>
              <a:rPr lang="da-DK" dirty="0" err="1"/>
              <a:t>code</a:t>
            </a:r>
            <a:r>
              <a:rPr lang="da-DK" dirty="0"/>
              <a:t> for learning </a:t>
            </a:r>
            <a:r>
              <a:rPr lang="da-DK" dirty="0" err="1"/>
              <a:t>different</a:t>
            </a:r>
            <a:r>
              <a:rPr lang="da-DK" dirty="0"/>
              <a:t> </a:t>
            </a:r>
            <a:r>
              <a:rPr lang="da-DK" dirty="0" err="1"/>
              <a:t>techniques</a:t>
            </a:r>
            <a:r>
              <a:rPr lang="da-DK" dirty="0"/>
              <a:t>. Work with </a:t>
            </a:r>
            <a:r>
              <a:rPr lang="da-DK" dirty="0" err="1"/>
              <a:t>existing</a:t>
            </a:r>
            <a:r>
              <a:rPr lang="da-DK" dirty="0"/>
              <a:t> </a:t>
            </a:r>
            <a:r>
              <a:rPr lang="da-DK" dirty="0" err="1"/>
              <a:t>reports</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38</a:t>
            </a:fld>
            <a:endParaRPr lang="en-GB"/>
          </a:p>
        </p:txBody>
      </p:sp>
    </p:spTree>
    <p:extLst>
      <p:ext uri="{BB962C8B-B14F-4D97-AF65-F5344CB8AC3E}">
        <p14:creationId xmlns:p14="http://schemas.microsoft.com/office/powerpoint/2010/main" val="1129947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https://www.youtube.com/watch?v=qmLVKyHRhNc</a:t>
            </a:r>
          </a:p>
        </p:txBody>
      </p:sp>
      <p:sp>
        <p:nvSpPr>
          <p:cNvPr id="4" name="Slide Number Placeholder 3"/>
          <p:cNvSpPr>
            <a:spLocks noGrp="1"/>
          </p:cNvSpPr>
          <p:nvPr>
            <p:ph type="sldNum" sz="quarter" idx="5"/>
          </p:nvPr>
        </p:nvSpPr>
        <p:spPr/>
        <p:txBody>
          <a:bodyPr/>
          <a:lstStyle/>
          <a:p>
            <a:fld id="{19A59917-220C-41DB-B2FB-D1D464D8E5AB}" type="slidenum">
              <a:rPr lang="en-GB" smtClean="0"/>
              <a:t>40</a:t>
            </a:fld>
            <a:endParaRPr lang="en-GB"/>
          </a:p>
        </p:txBody>
      </p:sp>
    </p:spTree>
    <p:extLst>
      <p:ext uri="{BB962C8B-B14F-4D97-AF65-F5344CB8AC3E}">
        <p14:creationId xmlns:p14="http://schemas.microsoft.com/office/powerpoint/2010/main" val="39707571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overview shows some properties of each </a:t>
            </a:r>
            <a:r>
              <a:rPr lang="en-US" dirty="0" err="1"/>
              <a:t>cabability</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4</a:t>
            </a:fld>
            <a:endParaRPr lang="en-GB"/>
          </a:p>
        </p:txBody>
      </p:sp>
    </p:spTree>
    <p:extLst>
      <p:ext uri="{BB962C8B-B14F-4D97-AF65-F5344CB8AC3E}">
        <p14:creationId xmlns:p14="http://schemas.microsoft.com/office/powerpoint/2010/main" val="408438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You</a:t>
            </a:r>
            <a:r>
              <a:rPr lang="da-DK" dirty="0"/>
              <a:t> </a:t>
            </a:r>
            <a:r>
              <a:rPr lang="da-DK" dirty="0" err="1"/>
              <a:t>might</a:t>
            </a:r>
            <a:r>
              <a:rPr lang="da-DK" dirty="0"/>
              <a:t> end a session for developers with </a:t>
            </a:r>
            <a:r>
              <a:rPr lang="da-DK" dirty="0" err="1"/>
              <a:t>this</a:t>
            </a:r>
            <a:r>
              <a:rPr lang="da-DK" dirty="0"/>
              <a:t> (</a:t>
            </a:r>
            <a:r>
              <a:rPr lang="da-DK" dirty="0" err="1"/>
              <a:t>recapping</a:t>
            </a:r>
            <a:r>
              <a:rPr lang="da-DK" dirty="0"/>
              <a:t> the BI </a:t>
            </a:r>
            <a:r>
              <a:rPr lang="da-DK" dirty="0" err="1"/>
              <a:t>triangle</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5</a:t>
            </a:fld>
            <a:endParaRPr lang="en-GB"/>
          </a:p>
        </p:txBody>
      </p:sp>
    </p:spTree>
    <p:extLst>
      <p:ext uri="{BB962C8B-B14F-4D97-AF65-F5344CB8AC3E}">
        <p14:creationId xmlns:p14="http://schemas.microsoft.com/office/powerpoint/2010/main" val="1471076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general analytics story end-to-end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5:30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897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This is the analytics story end-to-end </a:t>
            </a:r>
            <a:r>
              <a:rPr lang="en-GB" i="1" dirty="0"/>
              <a:t>for each functional area</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5:30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0647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This is the analytics story end-to-end </a:t>
            </a:r>
            <a:r>
              <a:rPr lang="en-GB" i="1" dirty="0"/>
              <a:t>for each functional area</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3/26/2025 9:54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620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video </a:t>
            </a:r>
            <a:r>
              <a:rPr lang="da-DK" dirty="0" err="1"/>
              <a:t>explains</a:t>
            </a:r>
            <a:r>
              <a:rPr lang="da-DK" dirty="0"/>
              <a:t> the BI </a:t>
            </a:r>
            <a:r>
              <a:rPr lang="da-DK" dirty="0" err="1"/>
              <a:t>triangle</a:t>
            </a:r>
            <a:r>
              <a:rPr lang="da-DK" dirty="0"/>
              <a:t> for developers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10</a:t>
            </a:fld>
            <a:endParaRPr lang="en-GB"/>
          </a:p>
        </p:txBody>
      </p:sp>
    </p:spTree>
    <p:extLst>
      <p:ext uri="{BB962C8B-B14F-4D97-AF65-F5344CB8AC3E}">
        <p14:creationId xmlns:p14="http://schemas.microsoft.com/office/powerpoint/2010/main" val="322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Introduced in 25.1</a:t>
            </a:r>
          </a:p>
          <a:p>
            <a:endParaRPr lang="en-US" dirty="0"/>
          </a:p>
          <a:p>
            <a:r>
              <a:rPr lang="en-US" dirty="0"/>
              <a:t>Go to aka.ms/</a:t>
            </a:r>
            <a:r>
              <a:rPr lang="en-US" dirty="0" err="1"/>
              <a:t>bcAnalytics</a:t>
            </a:r>
            <a:r>
              <a:rPr lang="en-US" dirty="0"/>
              <a:t> and then navigate down to table of content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15</a:t>
            </a:fld>
            <a:endParaRPr lang="en-GB"/>
          </a:p>
        </p:txBody>
      </p:sp>
    </p:spTree>
    <p:extLst>
      <p:ext uri="{BB962C8B-B14F-4D97-AF65-F5344CB8AC3E}">
        <p14:creationId xmlns:p14="http://schemas.microsoft.com/office/powerpoint/2010/main" val="4057101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AA40-D6FC-D6A0-498E-9EE7F245E3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DACA901-122B-2E1A-DA04-AE59AEE7AF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3A19601-30C1-24F0-E4A4-C873B0384BFC}"/>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3D578661-1047-16A3-0DF8-2079939F0E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741893-C798-368B-4408-604042171D0C}"/>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10016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5AA1-D0E6-3D8A-0F10-125339492E4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102795-8BF4-E932-7009-93FF3EA20C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DF3679-745F-03B5-2D66-555BC6BA762A}"/>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D1236E0E-5606-9C5E-0E4C-43FD74971E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83EC81-BA82-ADF2-139F-EAF6363FF22A}"/>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0606342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7484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450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00620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961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5278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624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82578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5676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9148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28667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ADF879-A9F1-2577-D6ED-F14081D4B4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0DCB2F-34A0-F77A-293C-FA18F6EA2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A59C9D-9D53-8AA0-55FD-4FE0592D0FF3}"/>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7E657C96-1F84-EBAA-916D-A64A202A7D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3BE957-1095-AA98-4F39-21162B0F0A11}"/>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10623259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80402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3365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4105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9222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18921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8478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671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341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4809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4338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A64BAF26-10DA-C81A-EA1D-B29CEEFCF2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2724858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5756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0852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491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497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3686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01430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53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1356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263087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594311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858395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51841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3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4192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mall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854823"/>
      </p:ext>
    </p:extLst>
  </p:cSld>
  <p:clrMapOvr>
    <a:masterClrMapping/>
  </p:clrMapOvr>
  <p:transition>
    <p:fade/>
  </p:transition>
  <p:extLst>
    <p:ext uri="{DCECCB84-F9BA-43D5-87BE-67443E8EF086}">
      <p15:sldGuideLst xmlns:p15="http://schemas.microsoft.com/office/powerpoint/2012/main">
        <p15:guide id="15" orient="horz" pos="4320">
          <p15:clr>
            <a:srgbClr val="9FCC3B"/>
          </p15:clr>
        </p15:guide>
        <p15:guide id="20" pos="4154">
          <p15:clr>
            <a:srgbClr val="9FCC3B"/>
          </p15:clr>
        </p15:guide>
        <p15:guide id="21" orient="horz" pos="570">
          <p15:clr>
            <a:srgbClr val="9FCC3B"/>
          </p15:clr>
        </p15:guide>
        <p15:guide id="22" orient="horz" pos="3741">
          <p15:clr>
            <a:srgbClr val="9FCC3B"/>
          </p15:clr>
        </p15:guide>
        <p15:guide id="23" pos="4499">
          <p15:clr>
            <a:srgbClr val="5ACBF0"/>
          </p15:clr>
        </p15:guide>
        <p15:guide id="24" pos="6973">
          <p15:clr>
            <a:srgbClr val="5ACBF0"/>
          </p15:clr>
        </p15:guide>
        <p15:guide id="25" orient="horz" pos="918">
          <p15:clr>
            <a:srgbClr val="5ACBF0"/>
          </p15:clr>
        </p15:guide>
        <p15:guide id="26" orient="horz" pos="3398">
          <p15:clr>
            <a:srgbClr val="5ACBF0"/>
          </p15:clr>
        </p15:guide>
        <p15:guide id="27" pos="3978">
          <p15:clr>
            <a:srgbClr val="5ACBF0"/>
          </p15:clr>
        </p15:guide>
        <p15:guide id="28" orient="horz" pos="3914">
          <p15:clr>
            <a:srgbClr val="5ACBF0"/>
          </p15:clr>
        </p15:guide>
        <p15:guide id="29" orient="horz" pos="397">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edium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243750"/>
      </p:ext>
    </p:extLst>
  </p:cSld>
  <p:clrMapOvr>
    <a:masterClrMapping/>
  </p:clrMapOvr>
  <p:transition>
    <p:fade/>
  </p:transition>
  <p:extLst>
    <p:ext uri="{DCECCB84-F9BA-43D5-87BE-67443E8EF086}">
      <p15:sldGuideLst xmlns:p15="http://schemas.microsoft.com/office/powerpoint/2012/main">
        <p15:guide id="12" pos="4068">
          <p15:clr>
            <a:srgbClr val="9FCC3B"/>
          </p15:clr>
        </p15:guide>
        <p15:guide id="13" pos="7408">
          <p15:clr>
            <a:srgbClr val="9FCC3B"/>
          </p15:clr>
        </p15:guide>
        <p15:guide id="14" orient="horz" pos="486">
          <p15:clr>
            <a:srgbClr val="9FCC3B"/>
          </p15:clr>
        </p15:guide>
        <p15:guide id="15" orient="horz" pos="3830">
          <p15:clr>
            <a:srgbClr val="9FCC3B"/>
          </p15:clr>
        </p15:guide>
        <p15:guide id="16" pos="4410">
          <p15:clr>
            <a:srgbClr val="5ACBF0"/>
          </p15:clr>
        </p15:guide>
        <p15:guide id="17" pos="7059">
          <p15:clr>
            <a:srgbClr val="5ACBF0"/>
          </p15:clr>
        </p15:guide>
        <p15:guide id="18" orient="horz" pos="832">
          <p15:clr>
            <a:srgbClr val="5ACBF0"/>
          </p15:clr>
        </p15:guide>
        <p15:guide id="19" orient="horz" pos="3485">
          <p15:clr>
            <a:srgbClr val="5ACBF0"/>
          </p15:clr>
        </p15:guide>
        <p15:guide id="23" pos="3895">
          <p15:clr>
            <a:srgbClr val="5ACBF0"/>
          </p15:clr>
        </p15:guide>
        <p15:guide id="24" pos="7579">
          <p15:clr>
            <a:srgbClr val="5ACBF0"/>
          </p15:clr>
        </p15:guide>
        <p15:guide id="25" orient="horz" pos="315">
          <p15:clr>
            <a:srgbClr val="5ACBF0"/>
          </p15:clr>
        </p15:guide>
        <p15:guide id="26" orient="horz" pos="40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arge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153325"/>
      </p:ext>
    </p:extLst>
  </p:cSld>
  <p:clrMapOvr>
    <a:masterClrMapping/>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315">
          <p15:clr>
            <a:srgbClr val="5ACBF0"/>
          </p15:clr>
        </p15:guide>
        <p15:guide id="15" orient="horz" pos="40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32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5" orient="horz" pos="4320">
          <p15:clr>
            <a:srgbClr val="9FCC3B"/>
          </p15:clr>
        </p15:guide>
        <p15:guide id="20" pos="4154">
          <p15:clr>
            <a:srgbClr val="9FCC3B"/>
          </p15:clr>
        </p15:guide>
        <p15:guide id="21" orient="horz" pos="570">
          <p15:clr>
            <a:srgbClr val="9FCC3B"/>
          </p15:clr>
        </p15:guide>
        <p15:guide id="22" orient="horz" pos="3741">
          <p15:clr>
            <a:srgbClr val="9FCC3B"/>
          </p15:clr>
        </p15:guide>
        <p15:guide id="23" pos="4499">
          <p15:clr>
            <a:srgbClr val="5ACBF0"/>
          </p15:clr>
        </p15:guide>
        <p15:guide id="24" pos="6973">
          <p15:clr>
            <a:srgbClr val="5ACBF0"/>
          </p15:clr>
        </p15:guide>
        <p15:guide id="25" orient="horz" pos="918">
          <p15:clr>
            <a:srgbClr val="5ACBF0"/>
          </p15:clr>
        </p15:guide>
        <p15:guide id="26" orient="horz" pos="3398">
          <p15:clr>
            <a:srgbClr val="5ACBF0"/>
          </p15:clr>
        </p15:guide>
        <p15:guide id="27" pos="3978">
          <p15:clr>
            <a:srgbClr val="5ACBF0"/>
          </p15:clr>
        </p15:guide>
        <p15:guide id="28" orient="horz" pos="3914">
          <p15:clr>
            <a:srgbClr val="5ACBF0"/>
          </p15:clr>
        </p15:guide>
        <p15:guide id="29" orient="horz" pos="39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dium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69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2" pos="4068">
          <p15:clr>
            <a:srgbClr val="9FCC3B"/>
          </p15:clr>
        </p15:guide>
        <p15:guide id="13" pos="7403">
          <p15:clr>
            <a:srgbClr val="9FCC3B"/>
          </p15:clr>
        </p15:guide>
        <p15:guide id="14" orient="horz" pos="486">
          <p15:clr>
            <a:srgbClr val="9FCC3B"/>
          </p15:clr>
        </p15:guide>
        <p15:guide id="15" orient="horz" pos="3830">
          <p15:clr>
            <a:srgbClr val="9FCC3B"/>
          </p15:clr>
        </p15:guide>
        <p15:guide id="16" pos="4410">
          <p15:clr>
            <a:srgbClr val="5ACBF0"/>
          </p15:clr>
        </p15:guide>
        <p15:guide id="17" pos="7059">
          <p15:clr>
            <a:srgbClr val="5ACBF0"/>
          </p15:clr>
        </p15:guide>
        <p15:guide id="18" orient="horz" pos="832">
          <p15:clr>
            <a:srgbClr val="5ACBF0"/>
          </p15:clr>
        </p15:guide>
        <p15:guide id="19" orient="horz" pos="3485">
          <p15:clr>
            <a:srgbClr val="5ACBF0"/>
          </p15:clr>
        </p15:guide>
        <p15:guide id="23" pos="3893">
          <p15:clr>
            <a:srgbClr val="5ACBF0"/>
          </p15:clr>
        </p15:guide>
        <p15:guide id="24" pos="7584">
          <p15:clr>
            <a:srgbClr val="5ACBF0"/>
          </p15:clr>
        </p15:guide>
        <p15:guide id="25" orient="horz" pos="311">
          <p15:clr>
            <a:srgbClr val="5ACBF0"/>
          </p15:clr>
        </p15:guide>
        <p15:guide id="26" orient="horz" pos="40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990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815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47810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628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3">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00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7723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1562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15747033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837046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849051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noFill/>
        </p:spPr>
        <p:txBody>
          <a:bodyPr vert="horz" wrap="square" lIns="0" tIns="0" rIns="0" bIns="0" rtlCol="0" anchor="b" anchorCtr="0">
            <a:spAutoFit/>
          </a:bodyPr>
          <a:lstStyle>
            <a:lvl1pPr>
              <a:defRPr lang="en-US" dirty="0">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
        <p:nvSpPr>
          <p:cNvPr id="3" name="Text Placeholder 4">
            <a:extLst>
              <a:ext uri="{FF2B5EF4-FFF2-40B4-BE49-F238E27FC236}">
                <a16:creationId xmlns:a16="http://schemas.microsoft.com/office/drawing/2014/main" id="{2378B7A9-65ED-088F-56B3-ACA2D1D53DE9}"/>
              </a:ext>
            </a:extLst>
          </p:cNvPr>
          <p:cNvSpPr>
            <a:spLocks noGrp="1"/>
          </p:cNvSpPr>
          <p:nvPr>
            <p:ph type="body" sz="quarter" idx="14" hasCustomPrompt="1"/>
          </p:nvPr>
        </p:nvSpPr>
        <p:spPr>
          <a:xfrm>
            <a:off x="584200" y="5933658"/>
            <a:ext cx="2112058" cy="338554"/>
          </a:xfrm>
          <a:noFill/>
        </p:spPr>
        <p:txBody>
          <a:bodyPr wrap="square" lIns="0" tIns="0" rIns="0" bIns="0">
            <a:spAutoFit/>
          </a:bodyPr>
          <a:lstStyle>
            <a:lvl1pPr marL="0" indent="0" algn="l">
              <a:spcBef>
                <a:spcPts val="0"/>
              </a:spcBef>
              <a:buNone/>
              <a:defRPr sz="2200" spc="0" baseline="0">
                <a:solidFill>
                  <a:schemeClr val="tx1"/>
                </a:solidFill>
                <a:latin typeface="+mj-lt"/>
                <a:cs typeface="Segoe UI" panose="020B0502040204020203" pitchFamily="34" charset="0"/>
              </a:defRPr>
            </a:lvl1pPr>
          </a:lstStyle>
          <a:p>
            <a:pPr lvl="0"/>
            <a:r>
              <a:rPr lang="en-US"/>
              <a:t>Data &amp; AI</a:t>
            </a:r>
          </a:p>
        </p:txBody>
      </p:sp>
    </p:spTree>
    <p:extLst>
      <p:ext uri="{BB962C8B-B14F-4D97-AF65-F5344CB8AC3E}">
        <p14:creationId xmlns:p14="http://schemas.microsoft.com/office/powerpoint/2010/main" val="32655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62783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7615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58114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37557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595659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0787-AAD4-79E3-5A77-8DB16972164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82B99E-5234-D8F9-A1BE-47CC0F094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D011F9-F82D-9820-6186-C8045CEFE055}"/>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51AC2E77-466E-F51C-AA50-17223E5EDA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6A6420-E493-6367-B3CB-E0B4A28668A4}"/>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68654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752C9347-0919-9423-7B66-BD68DFDB1E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3520957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64346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496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5959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861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341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3314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675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678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907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AFBE-FE02-ED12-568E-EB01179FA8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1430ABC-5A4D-5F16-02AB-ED9C1CA12C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4DC244-BEE4-EB9E-7B28-DCD28F14A4A7}"/>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211F1C85-D352-8500-11D8-AE6B45C830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5D1F6A-A6DB-1119-1746-3C46CE4EC1E7}"/>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1525391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5745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9752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084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74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47250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6240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9373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9527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30341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94643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124A-2FDB-355A-A6F9-E714933257C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D1A14ED-55A9-6819-E97D-3DF8BA73E0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6E6D216-1BDB-0D9B-0325-0C9BE333CB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04330C-48CD-2C2C-8A89-A8386B25524E}"/>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6" name="Footer Placeholder 5">
            <a:extLst>
              <a:ext uri="{FF2B5EF4-FFF2-40B4-BE49-F238E27FC236}">
                <a16:creationId xmlns:a16="http://schemas.microsoft.com/office/drawing/2014/main" id="{AECC9B51-087E-EE69-AD19-3D02DF50AE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64FD2D-8310-1075-833C-8BE00BAC0E96}"/>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6844506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5232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9200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03001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40661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72375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3125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39331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13932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2358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81722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C1A3-2E4A-198E-C658-E5D05248E2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AF4E66-9C8C-37C3-4D0F-4B85083AE3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BD12D-04FB-A7B4-0195-E7E4CA098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1CAD8A0-038C-79FB-4109-4E18BCD9A5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9EA2DC-E4B6-079D-1EA6-B98DFE4C6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A072544-91A5-4D7D-5F30-645F742DD594}"/>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8" name="Footer Placeholder 7">
            <a:extLst>
              <a:ext uri="{FF2B5EF4-FFF2-40B4-BE49-F238E27FC236}">
                <a16:creationId xmlns:a16="http://schemas.microsoft.com/office/drawing/2014/main" id="{EF12FE4F-64F2-A297-68DF-3357B1057F1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F6CA516-6884-215A-1429-4890C9FAAF3A}"/>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145152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30484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2031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74098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723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8351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91496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7195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33521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305787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7171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8FCC-C3BF-A993-DBC6-073E07A21D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041C42-2185-1363-6E8E-5D64200A856D}"/>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4" name="Footer Placeholder 3">
            <a:extLst>
              <a:ext uri="{FF2B5EF4-FFF2-40B4-BE49-F238E27FC236}">
                <a16:creationId xmlns:a16="http://schemas.microsoft.com/office/drawing/2014/main" id="{64870BC1-A5BA-C0A3-8D96-CE597F5E54D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6F42D0F-0FD9-0158-4673-50141726438C}"/>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7764090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63715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63985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55123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67025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912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464806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5931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1307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830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13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3E331-7EC0-D17F-7F40-9F2A489ED5D8}"/>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3" name="Footer Placeholder 2">
            <a:extLst>
              <a:ext uri="{FF2B5EF4-FFF2-40B4-BE49-F238E27FC236}">
                <a16:creationId xmlns:a16="http://schemas.microsoft.com/office/drawing/2014/main" id="{39EA87DB-284B-F644-4954-2201596956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3F2870-C74A-00C5-5FA9-B46D7D7C0F27}"/>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4010698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850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3541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056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8674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4213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2402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08405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540327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949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4779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DE4F-F5E4-B313-57D7-BD5A8C87A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BB5DD59-D001-CEA2-3193-386CA1895B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D3D287-C40B-7D03-9770-9998926FC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51117-0191-ECC7-DC96-27047F2F780F}"/>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6" name="Footer Placeholder 5">
            <a:extLst>
              <a:ext uri="{FF2B5EF4-FFF2-40B4-BE49-F238E27FC236}">
                <a16:creationId xmlns:a16="http://schemas.microsoft.com/office/drawing/2014/main" id="{4B80ECBD-719D-B46F-1661-7FEB965B89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0AD940-CC91-36BB-8A4F-BC4BCD546ACB}"/>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5880656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62735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0202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17262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5545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F71-0CD9-4CF8-8BA3-EE8AA2C7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9370-0716-4A8C-823A-C1AE5BE85213}"/>
              </a:ext>
            </a:extLst>
          </p:cNvPr>
          <p:cNvSpPr>
            <a:spLocks noGrp="1"/>
          </p:cNvSpPr>
          <p:nvPr>
            <p:ph sz="half" idx="1"/>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268EE-853A-443B-8547-B08A67254A02}"/>
              </a:ext>
            </a:extLst>
          </p:cNvPr>
          <p:cNvSpPr>
            <a:spLocks noGrp="1"/>
          </p:cNvSpPr>
          <p:nvPr>
            <p:ph sz="half" idx="2"/>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8B14D1-636C-4941-832E-5513EF43ACF3}"/>
              </a:ext>
            </a:extLst>
          </p:cNvPr>
          <p:cNvSpPr>
            <a:spLocks noGrp="1"/>
          </p:cNvSpPr>
          <p:nvPr>
            <p:ph type="dt" sz="half" idx="10"/>
          </p:nvPr>
        </p:nvSpPr>
        <p:spPr/>
        <p:txBody>
          <a:bodyPr/>
          <a:lstStyle/>
          <a:p>
            <a:fld id="{B49DAA6C-2E91-4CBB-9586-153CA634C7D5}" type="datetimeFigureOut">
              <a:rPr lang="en-US" smtClean="0"/>
              <a:t>3/26/2025</a:t>
            </a:fld>
            <a:endParaRPr lang="en-US"/>
          </a:p>
        </p:txBody>
      </p:sp>
      <p:sp>
        <p:nvSpPr>
          <p:cNvPr id="6" name="Footer Placeholder 5">
            <a:extLst>
              <a:ext uri="{FF2B5EF4-FFF2-40B4-BE49-F238E27FC236}">
                <a16:creationId xmlns:a16="http://schemas.microsoft.com/office/drawing/2014/main" id="{376AEE1C-0458-4FC6-8654-F3F7151E6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8629A-9041-4D67-A92C-F7BCEC4C97C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7129238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472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921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4"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4" y="2395538"/>
            <a:ext cx="3856737" cy="861774"/>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1"/>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556" marR="0" lvl="0" indent="-228556"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556" marR="0" lvl="0" indent="-228556"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663338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pic>
        <p:nvPicPr>
          <p:cNvPr id="8" name="Picture 7" descr="A logo with a black background&#10;&#10;AI-generated content may be incorrect.">
            <a:extLst>
              <a:ext uri="{FF2B5EF4-FFF2-40B4-BE49-F238E27FC236}">
                <a16:creationId xmlns:a16="http://schemas.microsoft.com/office/drawing/2014/main" id="{42FCE860-2892-F272-1737-00B93B8C03F5}"/>
              </a:ext>
            </a:extLst>
          </p:cNvPr>
          <p:cNvPicPr>
            <a:picLocks noChangeAspect="1"/>
          </p:cNvPicPr>
          <p:nvPr userDrawn="1"/>
        </p:nvPicPr>
        <p:blipFill>
          <a:blip r:embed="rId2"/>
          <a:srcRect r="9504" b="34858"/>
          <a:stretch/>
        </p:blipFill>
        <p:spPr>
          <a:xfrm>
            <a:off x="9158496" y="4674394"/>
            <a:ext cx="3033504" cy="2183606"/>
          </a:xfrm>
          <a:prstGeom prst="rect">
            <a:avLst/>
          </a:prstGeom>
        </p:spPr>
      </p:pic>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728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5630103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995073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8582-796F-12F6-D0D2-866344E8B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B6743DF-C360-3284-DD13-F34A8D5FD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E17DEF-A869-1675-F5A5-D168564D52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2A9DE6-82F1-12FD-886A-BA496992EA69}"/>
              </a:ext>
            </a:extLst>
          </p:cNvPr>
          <p:cNvSpPr>
            <a:spLocks noGrp="1"/>
          </p:cNvSpPr>
          <p:nvPr>
            <p:ph type="dt" sz="half" idx="10"/>
          </p:nvPr>
        </p:nvSpPr>
        <p:spPr/>
        <p:txBody>
          <a:bodyPr/>
          <a:lstStyle/>
          <a:p>
            <a:fld id="{F4FAE190-2714-4A4F-988D-E1A1CF82704F}" type="datetimeFigureOut">
              <a:rPr lang="en-GB" smtClean="0"/>
              <a:t>26/03/2025</a:t>
            </a:fld>
            <a:endParaRPr lang="en-GB"/>
          </a:p>
        </p:txBody>
      </p:sp>
      <p:sp>
        <p:nvSpPr>
          <p:cNvPr id="6" name="Footer Placeholder 5">
            <a:extLst>
              <a:ext uri="{FF2B5EF4-FFF2-40B4-BE49-F238E27FC236}">
                <a16:creationId xmlns:a16="http://schemas.microsoft.com/office/drawing/2014/main" id="{A5747A76-3997-7935-B204-51FEB92119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323218-5D9A-2CDC-5307-9AC9D5A887AF}"/>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8394845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597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77458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570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730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2614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520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842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1525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2879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549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63" Type="http://schemas.openxmlformats.org/officeDocument/2006/relationships/image" Target="../media/image41.svg"/><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5" Type="http://schemas.openxmlformats.org/officeDocument/2006/relationships/slideLayout" Target="../slideLayouts/slideLayout92.xml"/><Relationship Id="rId61" Type="http://schemas.openxmlformats.org/officeDocument/2006/relationships/theme" Target="../theme/theme3.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slideLayout" Target="../slideLayouts/slideLayout146.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image" Target="../media/image40.png"/><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ED7B35-98E1-A4AD-9AFB-6043D5280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276139C-049A-018C-ED7B-6C30FBC8B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EC3BD3-3D27-42E9-38EF-F9358FEFA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FAE190-2714-4A4F-988D-E1A1CF82704F}" type="datetimeFigureOut">
              <a:rPr lang="en-GB" smtClean="0"/>
              <a:t>26/03/2025</a:t>
            </a:fld>
            <a:endParaRPr lang="en-GB"/>
          </a:p>
        </p:txBody>
      </p:sp>
      <p:sp>
        <p:nvSpPr>
          <p:cNvPr id="5" name="Footer Placeholder 4">
            <a:extLst>
              <a:ext uri="{FF2B5EF4-FFF2-40B4-BE49-F238E27FC236}">
                <a16:creationId xmlns:a16="http://schemas.microsoft.com/office/drawing/2014/main" id="{1E619CD0-D1BF-9524-6F46-907A8F09E4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69DCB35-DE2D-9ECE-D43B-4196D0B0B5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E054BC-06EC-4CFB-9B11-1A6CC3CFCF4F}" type="slidenum">
              <a:rPr lang="en-GB" smtClean="0"/>
              <a:t>‹#›</a:t>
            </a:fld>
            <a:endParaRPr lang="en-GB"/>
          </a:p>
        </p:txBody>
      </p:sp>
    </p:spTree>
    <p:extLst>
      <p:ext uri="{BB962C8B-B14F-4D97-AF65-F5344CB8AC3E}">
        <p14:creationId xmlns:p14="http://schemas.microsoft.com/office/powerpoint/2010/main" val="303639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66734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4" r:id="rId73"/>
    <p:sldLayoutId id="2147483735" r:id="rId74"/>
    <p:sldLayoutId id="2147483736" r:id="rId75"/>
    <p:sldLayoutId id="2147483798" r:id="rId7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68409807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788" r:id="rId51"/>
    <p:sldLayoutId id="2147483789" r:id="rId52"/>
    <p:sldLayoutId id="2147483790" r:id="rId53"/>
    <p:sldLayoutId id="2147483791" r:id="rId54"/>
    <p:sldLayoutId id="2147483792" r:id="rId55"/>
    <p:sldLayoutId id="2147483793" r:id="rId56"/>
    <p:sldLayoutId id="2147483794" r:id="rId57"/>
    <p:sldLayoutId id="2147483795" r:id="rId58"/>
    <p:sldLayoutId id="2147483796" r:id="rId59"/>
    <p:sldLayoutId id="2147483797"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hyperlink" Target="https://learn.microsoft.com/en-us/dynamics365/release-plan/2025wave1/smb/dynamics365-business-central/use-enhanced-financial-reporting-capabilities" TargetMode="Externa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notesSlide" Target="../notesSlides/notesSlide1.xml"/><Relationship Id="rId16" Type="http://schemas.openxmlformats.org/officeDocument/2006/relationships/image" Target="../media/image65.svg"/><Relationship Id="rId1" Type="http://schemas.openxmlformats.org/officeDocument/2006/relationships/slideLayout" Target="../slideLayouts/slideLayout78.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sv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33.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53.png"/><Relationship Id="rId4" Type="http://schemas.openxmlformats.org/officeDocument/2006/relationships/image" Target="../media/image70.pn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7.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6.png"/><Relationship Id="rId2" Type="http://schemas.openxmlformats.org/officeDocument/2006/relationships/notesSlide" Target="../notesSlides/notesSlide4.xml"/><Relationship Id="rId16" Type="http://schemas.openxmlformats.org/officeDocument/2006/relationships/image" Target="../media/image53.png"/><Relationship Id="rId1" Type="http://schemas.openxmlformats.org/officeDocument/2006/relationships/slideLayout" Target="../slideLayouts/slideLayout25.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52.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FBEF9-8F25-0A40-E61E-3689CE01C8BD}"/>
              </a:ext>
            </a:extLst>
          </p:cNvPr>
          <p:cNvSpPr>
            <a:spLocks noGrp="1"/>
          </p:cNvSpPr>
          <p:nvPr>
            <p:ph type="ctrTitle"/>
          </p:nvPr>
        </p:nvSpPr>
        <p:spPr/>
        <p:txBody>
          <a:bodyPr/>
          <a:lstStyle/>
          <a:p>
            <a:r>
              <a:rPr lang="da-DK" dirty="0"/>
              <a:t>Standard slides for Business Central </a:t>
            </a:r>
            <a:r>
              <a:rPr lang="da-DK" dirty="0" err="1"/>
              <a:t>analytics</a:t>
            </a:r>
            <a:r>
              <a:rPr lang="da-DK" dirty="0"/>
              <a:t> sessions</a:t>
            </a:r>
            <a:endParaRPr lang="en-GB" dirty="0"/>
          </a:p>
        </p:txBody>
      </p:sp>
      <p:sp>
        <p:nvSpPr>
          <p:cNvPr id="3" name="Subtitle 2">
            <a:extLst>
              <a:ext uri="{FF2B5EF4-FFF2-40B4-BE49-F238E27FC236}">
                <a16:creationId xmlns:a16="http://schemas.microsoft.com/office/drawing/2014/main" id="{B6009D98-3E6C-7E79-4927-894103B9B217}"/>
              </a:ext>
            </a:extLst>
          </p:cNvPr>
          <p:cNvSpPr>
            <a:spLocks noGrp="1"/>
          </p:cNvSpPr>
          <p:nvPr>
            <p:ph type="subTitle" idx="1"/>
          </p:nvPr>
        </p:nvSpPr>
        <p:spPr/>
        <p:txBody>
          <a:bodyPr/>
          <a:lstStyle/>
          <a:p>
            <a:r>
              <a:rPr lang="da-DK" dirty="0"/>
              <a:t>Copy-paste-</a:t>
            </a:r>
            <a:r>
              <a:rPr lang="da-DK" dirty="0" err="1"/>
              <a:t>edit</a:t>
            </a:r>
            <a:r>
              <a:rPr lang="da-DK" dirty="0"/>
              <a:t> at </a:t>
            </a:r>
            <a:r>
              <a:rPr lang="da-DK" dirty="0" err="1"/>
              <a:t>your</a:t>
            </a:r>
            <a:r>
              <a:rPr lang="da-DK" dirty="0"/>
              <a:t> </a:t>
            </a:r>
            <a:r>
              <a:rPr lang="da-DK" dirty="0" err="1"/>
              <a:t>own</a:t>
            </a:r>
            <a:r>
              <a:rPr lang="da-DK" dirty="0"/>
              <a:t> </a:t>
            </a:r>
            <a:r>
              <a:rPr lang="da-DK" dirty="0" err="1"/>
              <a:t>will</a:t>
            </a:r>
            <a:endParaRPr lang="en-GB" dirty="0"/>
          </a:p>
        </p:txBody>
      </p:sp>
    </p:spTree>
    <p:extLst>
      <p:ext uri="{BB962C8B-B14F-4D97-AF65-F5344CB8AC3E}">
        <p14:creationId xmlns:p14="http://schemas.microsoft.com/office/powerpoint/2010/main" val="377626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640991" y="827902"/>
            <a:ext cx="10442312" cy="5975382"/>
          </a:xfrm>
          <a:prstGeom prst="rect">
            <a:avLst/>
          </a:prstGeom>
        </p:spPr>
      </p:pic>
    </p:spTree>
    <p:extLst>
      <p:ext uri="{BB962C8B-B14F-4D97-AF65-F5344CB8AC3E}">
        <p14:creationId xmlns:p14="http://schemas.microsoft.com/office/powerpoint/2010/main" val="4450979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0D21-38CA-95F4-7C17-AA8DF336D523}"/>
              </a:ext>
            </a:extLst>
          </p:cNvPr>
          <p:cNvSpPr>
            <a:spLocks noGrp="1"/>
          </p:cNvSpPr>
          <p:nvPr>
            <p:ph type="title"/>
          </p:nvPr>
        </p:nvSpPr>
        <p:spPr>
          <a:xfrm>
            <a:off x="588263" y="585788"/>
            <a:ext cx="4159950" cy="5683249"/>
          </a:xfrm>
        </p:spPr>
        <p:txBody>
          <a:bodyPr wrap="square" anchor="ctr">
            <a:normAutofit/>
          </a:bodyPr>
          <a:lstStyle/>
          <a:p>
            <a:r>
              <a:rPr lang="en-US" dirty="0"/>
              <a:t>Financial Reporting documentation</a:t>
            </a:r>
            <a:br>
              <a:rPr lang="en-US" dirty="0"/>
            </a:br>
            <a:br>
              <a:rPr lang="en-US" dirty="0"/>
            </a:br>
            <a:r>
              <a:rPr lang="en-GB" sz="2400" dirty="0"/>
              <a:t>aka.ms/</a:t>
            </a:r>
            <a:r>
              <a:rPr lang="en-GB" sz="2400" dirty="0" err="1"/>
              <a:t>bc</a:t>
            </a:r>
            <a:r>
              <a:rPr lang="en-GB" sz="2400" dirty="0" err="1">
                <a:solidFill>
                  <a:schemeClr val="accent1">
                    <a:lumMod val="75000"/>
                  </a:schemeClr>
                </a:solidFill>
              </a:rPr>
              <a:t>Finance</a:t>
            </a:r>
            <a:r>
              <a:rPr lang="en-GB" sz="2400" dirty="0" err="1"/>
              <a:t>Analytics</a:t>
            </a:r>
            <a:br>
              <a:rPr lang="en-GB" dirty="0"/>
            </a:br>
            <a:endParaRPr lang="en-GB" dirty="0"/>
          </a:p>
        </p:txBody>
      </p:sp>
      <p:pic>
        <p:nvPicPr>
          <p:cNvPr id="5" name="Picture 4">
            <a:extLst>
              <a:ext uri="{FF2B5EF4-FFF2-40B4-BE49-F238E27FC236}">
                <a16:creationId xmlns:a16="http://schemas.microsoft.com/office/drawing/2014/main" id="{A58FF1A3-FDAE-71CF-0D72-CC6F232D903E}"/>
              </a:ext>
            </a:extLst>
          </p:cNvPr>
          <p:cNvPicPr>
            <a:picLocks noChangeAspect="1"/>
          </p:cNvPicPr>
          <p:nvPr/>
        </p:nvPicPr>
        <p:blipFill>
          <a:blip r:embed="rId2"/>
          <a:stretch>
            <a:fillRect/>
          </a:stretch>
        </p:blipFill>
        <p:spPr>
          <a:xfrm>
            <a:off x="5334000" y="745808"/>
            <a:ext cx="6858000" cy="5366384"/>
          </a:xfrm>
          <a:prstGeom prst="rect">
            <a:avLst/>
          </a:prstGeom>
          <a:noFill/>
        </p:spPr>
      </p:pic>
    </p:spTree>
    <p:extLst>
      <p:ext uri="{BB962C8B-B14F-4D97-AF65-F5344CB8AC3E}">
        <p14:creationId xmlns:p14="http://schemas.microsoft.com/office/powerpoint/2010/main" val="4578485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6E76F-73FC-63BC-41DC-3FC2E7941B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D9694D-2AE3-00A3-F5F1-68E9C4D0A187}"/>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Financial Reporting changes in 26.0 – part 1</a:t>
            </a:r>
          </a:p>
        </p:txBody>
      </p:sp>
      <p:sp>
        <p:nvSpPr>
          <p:cNvPr id="4" name="Content Placeholder 3">
            <a:extLst>
              <a:ext uri="{FF2B5EF4-FFF2-40B4-BE49-F238E27FC236}">
                <a16:creationId xmlns:a16="http://schemas.microsoft.com/office/drawing/2014/main" id="{3E01049E-7BFA-779A-628E-7B02527145FF}"/>
              </a:ext>
            </a:extLst>
          </p:cNvPr>
          <p:cNvSpPr>
            <a:spLocks noGrp="1"/>
          </p:cNvSpPr>
          <p:nvPr>
            <p:ph sz="quarter" idx="10"/>
          </p:nvPr>
        </p:nvSpPr>
        <p:spPr>
          <a:xfrm>
            <a:off x="584200" y="1435100"/>
            <a:ext cx="11018838" cy="2646878"/>
          </a:xfrm>
        </p:spPr>
        <p:txBody>
          <a:bodyPr/>
          <a:lstStyle/>
          <a:p>
            <a:pPr algn="l">
              <a:buNone/>
            </a:pPr>
            <a:r>
              <a:rPr lang="en-GB" b="0" i="0" dirty="0">
                <a:solidFill>
                  <a:srgbClr val="161616"/>
                </a:solidFill>
                <a:effectLst/>
                <a:latin typeface="Segoe UI" panose="020B0502040204020203" pitchFamily="34" charset="0"/>
              </a:rPr>
              <a:t>Financial report viewers can:</a:t>
            </a:r>
          </a:p>
          <a:p>
            <a:r>
              <a:rPr lang="en-GB" sz="2400" b="0" i="0" dirty="0">
                <a:solidFill>
                  <a:srgbClr val="161616"/>
                </a:solidFill>
                <a:effectLst/>
                <a:latin typeface="Segoe UI" panose="020B0502040204020203" pitchFamily="34" charset="0"/>
              </a:rPr>
              <a:t>Choose to hide empty rows when they view a financial report.</a:t>
            </a:r>
          </a:p>
          <a:p>
            <a:r>
              <a:rPr lang="en-GB" sz="2400" b="0" i="0" dirty="0">
                <a:solidFill>
                  <a:srgbClr val="161616"/>
                </a:solidFill>
                <a:effectLst/>
                <a:latin typeface="Segoe UI" panose="020B0502040204020203" pitchFamily="34" charset="0"/>
              </a:rPr>
              <a:t>Chose to print a financial report in portrait mode.</a:t>
            </a:r>
          </a:p>
          <a:p>
            <a:r>
              <a:rPr lang="en-GB" sz="2400" b="0" i="0" dirty="0">
                <a:solidFill>
                  <a:srgbClr val="161616"/>
                </a:solidFill>
                <a:effectLst/>
                <a:latin typeface="Segoe UI" panose="020B0502040204020203" pitchFamily="34" charset="0"/>
              </a:rPr>
              <a:t>Choose to use an accounting format where negative numbers are formatted with () instead of a minus sign when running a financial report.</a:t>
            </a:r>
          </a:p>
          <a:p>
            <a:pPr algn="l">
              <a:buNone/>
            </a:pPr>
            <a:endParaRPr lang="en-GB" b="0" i="0" dirty="0">
              <a:solidFill>
                <a:srgbClr val="161616"/>
              </a:solidFill>
              <a:effectLst/>
              <a:latin typeface="Segoe UI" panose="020B0502040204020203" pitchFamily="34" charset="0"/>
            </a:endParaRPr>
          </a:p>
        </p:txBody>
      </p:sp>
      <p:sp>
        <p:nvSpPr>
          <p:cNvPr id="5" name="TextBox 4">
            <a:extLst>
              <a:ext uri="{FF2B5EF4-FFF2-40B4-BE49-F238E27FC236}">
                <a16:creationId xmlns:a16="http://schemas.microsoft.com/office/drawing/2014/main" id="{076FC904-FDF3-2604-5C3C-0A950E3341F9}"/>
              </a:ext>
            </a:extLst>
          </p:cNvPr>
          <p:cNvSpPr txBox="1"/>
          <p:nvPr/>
        </p:nvSpPr>
        <p:spPr>
          <a:xfrm>
            <a:off x="255703" y="6400800"/>
            <a:ext cx="6761374" cy="369332"/>
          </a:xfrm>
          <a:prstGeom prst="rect">
            <a:avLst/>
          </a:prstGeom>
          <a:noFill/>
        </p:spPr>
        <p:txBody>
          <a:bodyPr wrap="square">
            <a:spAutoFit/>
          </a:bodyPr>
          <a:lstStyle/>
          <a:p>
            <a:r>
              <a:rPr lang="en-GB" dirty="0">
                <a:hlinkClick r:id="rId2"/>
              </a:rPr>
              <a:t>Release plan: Use enhanced Financial Reporting capabilities</a:t>
            </a:r>
            <a:endParaRPr lang="en-GB" dirty="0"/>
          </a:p>
        </p:txBody>
      </p:sp>
    </p:spTree>
    <p:extLst>
      <p:ext uri="{BB962C8B-B14F-4D97-AF65-F5344CB8AC3E}">
        <p14:creationId xmlns:p14="http://schemas.microsoft.com/office/powerpoint/2010/main" val="2113796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AA342-B378-3132-4DBC-F1804FCED3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2AB35F-1363-E24B-D57B-7B4406DF070D}"/>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Financial Reporting changes in 26.0 – part 2</a:t>
            </a:r>
          </a:p>
        </p:txBody>
      </p:sp>
      <p:sp>
        <p:nvSpPr>
          <p:cNvPr id="4" name="Content Placeholder 3">
            <a:extLst>
              <a:ext uri="{FF2B5EF4-FFF2-40B4-BE49-F238E27FC236}">
                <a16:creationId xmlns:a16="http://schemas.microsoft.com/office/drawing/2014/main" id="{E80B822D-2303-FDE4-B3F9-6EDBCE33677A}"/>
              </a:ext>
            </a:extLst>
          </p:cNvPr>
          <p:cNvSpPr>
            <a:spLocks noGrp="1"/>
          </p:cNvSpPr>
          <p:nvPr>
            <p:ph sz="quarter" idx="10"/>
          </p:nvPr>
        </p:nvSpPr>
        <p:spPr>
          <a:xfrm>
            <a:off x="584200" y="1435100"/>
            <a:ext cx="11018838" cy="4534575"/>
          </a:xfrm>
        </p:spPr>
        <p:txBody>
          <a:bodyPr/>
          <a:lstStyle/>
          <a:p>
            <a:pPr marL="228600" marR="0" indent="-228600" algn="l" rtl="0" eaLnBrk="1" fontAlgn="auto" latinLnBrk="0" hangingPunct="1">
              <a:spcBef>
                <a:spcPts val="672"/>
              </a:spcBef>
              <a:buNone/>
            </a:pPr>
            <a:r>
              <a:rPr lang="en-GB" dirty="0">
                <a:solidFill>
                  <a:srgbClr val="161616"/>
                </a:solidFill>
                <a:latin typeface="Segoe UI" panose="020B0502040204020203" pitchFamily="34" charset="0"/>
              </a:rPr>
              <a:t>Financial report owners can:</a:t>
            </a:r>
          </a:p>
          <a:p>
            <a:pPr>
              <a:spcBef>
                <a:spcPts val="672"/>
              </a:spcBef>
            </a:pPr>
            <a:r>
              <a:rPr lang="en-GB" sz="2400" dirty="0">
                <a:effectLst/>
              </a:rPr>
              <a:t>Document the use of report definitions (using an internal description field).</a:t>
            </a:r>
          </a:p>
          <a:p>
            <a:pPr>
              <a:spcBef>
                <a:spcPts val="672"/>
              </a:spcBef>
            </a:pPr>
            <a:r>
              <a:rPr lang="en-GB" sz="2400" dirty="0">
                <a:effectLst/>
              </a:rPr>
              <a:t>Write introduction and closing paragraphs for their reports.</a:t>
            </a:r>
          </a:p>
          <a:p>
            <a:pPr>
              <a:spcBef>
                <a:spcPts val="672"/>
              </a:spcBef>
            </a:pPr>
            <a:r>
              <a:rPr lang="en-GB" sz="2400" dirty="0">
                <a:effectLst/>
              </a:rPr>
              <a:t>Save their Excel templates in Business Central.</a:t>
            </a:r>
          </a:p>
          <a:p>
            <a:pPr>
              <a:spcBef>
                <a:spcPts val="672"/>
              </a:spcBef>
            </a:pPr>
            <a:r>
              <a:rPr lang="en-GB" sz="2400" dirty="0">
                <a:effectLst/>
              </a:rPr>
              <a:t>Run a financial report using a saved Excel template.</a:t>
            </a:r>
          </a:p>
          <a:p>
            <a:pPr>
              <a:spcBef>
                <a:spcPts val="672"/>
              </a:spcBef>
            </a:pPr>
            <a:r>
              <a:rPr lang="en-GB" sz="2400" dirty="0">
                <a:effectLst/>
              </a:rPr>
              <a:t>Use a new Month to Date column type.</a:t>
            </a:r>
          </a:p>
          <a:p>
            <a:pPr>
              <a:spcBef>
                <a:spcPts val="672"/>
              </a:spcBef>
            </a:pPr>
            <a:r>
              <a:rPr lang="en-GB" sz="2400" dirty="0">
                <a:effectLst/>
              </a:rPr>
              <a:t>Find financial reports that use a column or row definition.</a:t>
            </a:r>
          </a:p>
          <a:p>
            <a:pPr>
              <a:spcBef>
                <a:spcPts val="672"/>
              </a:spcBef>
            </a:pPr>
            <a:r>
              <a:rPr lang="en-GB" sz="2400" dirty="0">
                <a:effectLst/>
              </a:rPr>
              <a:t>Use an accounting format where negative numbers are formatted with () instead of a minus sign.</a:t>
            </a:r>
          </a:p>
          <a:p>
            <a:pPr>
              <a:spcBef>
                <a:spcPts val="672"/>
              </a:spcBef>
            </a:pPr>
            <a:r>
              <a:rPr lang="en-GB" sz="2400" dirty="0">
                <a:effectLst/>
              </a:rPr>
              <a:t>Open financial reporting when they create a new G/L account.</a:t>
            </a:r>
          </a:p>
        </p:txBody>
      </p:sp>
    </p:spTree>
    <p:extLst>
      <p:ext uri="{BB962C8B-B14F-4D97-AF65-F5344CB8AC3E}">
        <p14:creationId xmlns:p14="http://schemas.microsoft.com/office/powerpoint/2010/main" val="11498089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E492E-5FF2-265B-05B7-9A96E092A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3D795C-FAFD-5597-F487-B9ED4F6F42B0}"/>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Financial Reporting changes in 26.0 – part 3</a:t>
            </a:r>
          </a:p>
        </p:txBody>
      </p:sp>
      <p:sp>
        <p:nvSpPr>
          <p:cNvPr id="4" name="Content Placeholder 3">
            <a:extLst>
              <a:ext uri="{FF2B5EF4-FFF2-40B4-BE49-F238E27FC236}">
                <a16:creationId xmlns:a16="http://schemas.microsoft.com/office/drawing/2014/main" id="{48F204F6-B3AD-7779-BC22-52923C922662}"/>
              </a:ext>
            </a:extLst>
          </p:cNvPr>
          <p:cNvSpPr>
            <a:spLocks noGrp="1"/>
          </p:cNvSpPr>
          <p:nvPr>
            <p:ph sz="quarter" idx="10"/>
          </p:nvPr>
        </p:nvSpPr>
        <p:spPr>
          <a:xfrm>
            <a:off x="588263" y="1439814"/>
            <a:ext cx="11018838" cy="3005951"/>
          </a:xfrm>
        </p:spPr>
        <p:txBody>
          <a:bodyPr/>
          <a:lstStyle/>
          <a:p>
            <a:pPr marL="228600" marR="0" indent="-228600" algn="l" rtl="0" eaLnBrk="1" fontAlgn="auto" latinLnBrk="0" hangingPunct="1">
              <a:spcBef>
                <a:spcPts val="672"/>
              </a:spcBef>
              <a:buNone/>
            </a:pPr>
            <a:r>
              <a:rPr lang="en-GB" dirty="0">
                <a:solidFill>
                  <a:srgbClr val="161616"/>
                </a:solidFill>
                <a:latin typeface="Segoe UI" panose="020B0502040204020203" pitchFamily="34" charset="0"/>
              </a:rPr>
              <a:t>Administrators can:</a:t>
            </a:r>
          </a:p>
          <a:p>
            <a:pPr>
              <a:spcBef>
                <a:spcPts val="672"/>
              </a:spcBef>
            </a:pPr>
            <a:r>
              <a:rPr lang="en-GB" sz="2400" dirty="0">
                <a:solidFill>
                  <a:srgbClr val="161616"/>
                </a:solidFill>
                <a:latin typeface="Segoe UI" panose="020B0502040204020203" pitchFamily="34" charset="0"/>
              </a:rPr>
              <a:t>Use the documentation to find out which permissions are needed to run or edit financial reports.</a:t>
            </a:r>
          </a:p>
          <a:p>
            <a:pPr>
              <a:spcBef>
                <a:spcPts val="672"/>
              </a:spcBef>
            </a:pPr>
            <a:r>
              <a:rPr lang="en-GB" sz="2400" dirty="0">
                <a:solidFill>
                  <a:srgbClr val="161616"/>
                </a:solidFill>
                <a:latin typeface="Segoe UI" panose="020B0502040204020203" pitchFamily="34" charset="0"/>
              </a:rPr>
              <a:t>Use the documentation to find out how to set up auditing changes to report definitions.</a:t>
            </a:r>
          </a:p>
          <a:p>
            <a:pPr>
              <a:spcBef>
                <a:spcPts val="672"/>
              </a:spcBef>
            </a:pPr>
            <a:r>
              <a:rPr lang="en-GB" sz="2400" dirty="0">
                <a:solidFill>
                  <a:srgbClr val="161616"/>
                </a:solidFill>
                <a:latin typeface="Segoe UI" panose="020B0502040204020203" pitchFamily="34" charset="0"/>
              </a:rPr>
              <a:t>Get telemetry on the use of financial reports and lifecycle events.</a:t>
            </a:r>
          </a:p>
          <a:p>
            <a:pPr>
              <a:spcBef>
                <a:spcPts val="672"/>
              </a:spcBef>
            </a:pPr>
            <a:r>
              <a:rPr lang="en-GB" sz="2400" dirty="0">
                <a:solidFill>
                  <a:srgbClr val="161616"/>
                </a:solidFill>
                <a:latin typeface="Segoe UI" panose="020B0502040204020203" pitchFamily="34" charset="0"/>
              </a:rPr>
              <a:t>Track changes to financial reports in Microsoft Purview.</a:t>
            </a:r>
          </a:p>
        </p:txBody>
      </p:sp>
    </p:spTree>
    <p:extLst>
      <p:ext uri="{BB962C8B-B14F-4D97-AF65-F5344CB8AC3E}">
        <p14:creationId xmlns:p14="http://schemas.microsoft.com/office/powerpoint/2010/main" val="14854813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42A8478F-3AF3-B323-E405-AA7F5871823F}"/>
              </a:ext>
            </a:extLst>
          </p:cNvPr>
          <p:cNvPicPr>
            <a:picLocks noChangeAspect="1"/>
          </p:cNvPicPr>
          <p:nvPr/>
        </p:nvPicPr>
        <p:blipFill>
          <a:blip r:embed="rId3"/>
          <a:stretch>
            <a:fillRect/>
          </a:stretch>
        </p:blipFill>
        <p:spPr>
          <a:xfrm>
            <a:off x="423869" y="68263"/>
            <a:ext cx="11344262" cy="6721475"/>
          </a:xfrm>
          <a:prstGeom prst="rect">
            <a:avLst/>
          </a:prstGeom>
          <a:noFill/>
        </p:spPr>
      </p:pic>
      <p:sp>
        <p:nvSpPr>
          <p:cNvPr id="7" name="TextBox 6">
            <a:extLst>
              <a:ext uri="{FF2B5EF4-FFF2-40B4-BE49-F238E27FC236}">
                <a16:creationId xmlns:a16="http://schemas.microsoft.com/office/drawing/2014/main" id="{25ED16DA-38FA-DD6D-E94A-626FEACA4270}"/>
              </a:ext>
            </a:extLst>
          </p:cNvPr>
          <p:cNvSpPr txBox="1"/>
          <p:nvPr/>
        </p:nvSpPr>
        <p:spPr>
          <a:xfrm>
            <a:off x="423869" y="598267"/>
            <a:ext cx="2475806"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63DE0054-88C1-86EC-DE73-553B5CACD552}"/>
              </a:ext>
            </a:extLst>
          </p:cNvPr>
          <p:cNvSpPr txBox="1"/>
          <p:nvPr/>
        </p:nvSpPr>
        <p:spPr>
          <a:xfrm>
            <a:off x="620277" y="1254553"/>
            <a:ext cx="2020236"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extBox 8">
            <a:extLst>
              <a:ext uri="{FF2B5EF4-FFF2-40B4-BE49-F238E27FC236}">
                <a16:creationId xmlns:a16="http://schemas.microsoft.com/office/drawing/2014/main" id="{AACEA4D4-7457-0728-6507-A977941D9894}"/>
              </a:ext>
            </a:extLst>
          </p:cNvPr>
          <p:cNvSpPr txBox="1"/>
          <p:nvPr/>
        </p:nvSpPr>
        <p:spPr>
          <a:xfrm>
            <a:off x="747413" y="1910839"/>
            <a:ext cx="1702397"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10" name="TextBox 9">
            <a:extLst>
              <a:ext uri="{FF2B5EF4-FFF2-40B4-BE49-F238E27FC236}">
                <a16:creationId xmlns:a16="http://schemas.microsoft.com/office/drawing/2014/main" id="{07E075E8-AF38-DF6F-A5D7-08A380B3AB83}"/>
              </a:ext>
            </a:extLst>
          </p:cNvPr>
          <p:cNvSpPr txBox="1"/>
          <p:nvPr/>
        </p:nvSpPr>
        <p:spPr>
          <a:xfrm>
            <a:off x="840321" y="2823959"/>
            <a:ext cx="1893099"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8309362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AD9195-D8D0-BC97-1CE3-69C6154CFB8F}"/>
              </a:ext>
            </a:extLst>
          </p:cNvPr>
          <p:cNvSpPr>
            <a:spLocks noGrp="1"/>
          </p:cNvSpPr>
          <p:nvPr>
            <p:ph type="title"/>
          </p:nvPr>
        </p:nvSpPr>
        <p:spPr>
          <a:xfrm>
            <a:off x="588263" y="457200"/>
            <a:ext cx="11018520" cy="553998"/>
          </a:xfrm>
        </p:spPr>
        <p:txBody>
          <a:bodyPr wrap="square" anchor="t">
            <a:normAutofit/>
          </a:bodyPr>
          <a:lstStyle/>
          <a:p>
            <a:r>
              <a:rPr lang="en-US" dirty="0"/>
              <a:t>Each app is documented under its functional domain</a:t>
            </a:r>
          </a:p>
        </p:txBody>
      </p:sp>
      <p:pic>
        <p:nvPicPr>
          <p:cNvPr id="6" name="Picture 5" descr="A screenshot of a computer&#10;&#10;AI-generated content may be incorrect.">
            <a:extLst>
              <a:ext uri="{FF2B5EF4-FFF2-40B4-BE49-F238E27FC236}">
                <a16:creationId xmlns:a16="http://schemas.microsoft.com/office/drawing/2014/main" id="{938493B8-0DCC-8B13-F40C-2E74F2E72F64}"/>
              </a:ext>
            </a:extLst>
          </p:cNvPr>
          <p:cNvPicPr>
            <a:picLocks noChangeAspect="1"/>
          </p:cNvPicPr>
          <p:nvPr/>
        </p:nvPicPr>
        <p:blipFill>
          <a:blip r:embed="rId3"/>
          <a:srcRect t="5528" b="20116"/>
          <a:stretch/>
        </p:blipFill>
        <p:spPr>
          <a:xfrm>
            <a:off x="584200" y="1435100"/>
            <a:ext cx="11018838" cy="4833938"/>
          </a:xfrm>
          <a:prstGeom prst="rect">
            <a:avLst/>
          </a:prstGeom>
          <a:noFill/>
        </p:spPr>
      </p:pic>
    </p:spTree>
    <p:extLst>
      <p:ext uri="{BB962C8B-B14F-4D97-AF65-F5344CB8AC3E}">
        <p14:creationId xmlns:p14="http://schemas.microsoft.com/office/powerpoint/2010/main" val="3824286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BDCB2D08-02B6-2C2E-4349-CBF9A02967C4}"/>
              </a:ext>
            </a:extLst>
          </p:cNvPr>
          <p:cNvPicPr>
            <a:picLocks noChangeAspect="1"/>
          </p:cNvPicPr>
          <p:nvPr/>
        </p:nvPicPr>
        <p:blipFill>
          <a:blip r:embed="rId3"/>
          <a:srcRect t="376" b="3879"/>
          <a:stretch/>
        </p:blipFill>
        <p:spPr>
          <a:xfrm>
            <a:off x="20" y="10"/>
            <a:ext cx="12191980" cy="6857990"/>
          </a:xfrm>
          <a:prstGeom prst="rect">
            <a:avLst/>
          </a:prstGeom>
          <a:noFill/>
        </p:spPr>
      </p:pic>
      <p:sp>
        <p:nvSpPr>
          <p:cNvPr id="5" name="TextBox 4">
            <a:extLst>
              <a:ext uri="{FF2B5EF4-FFF2-40B4-BE49-F238E27FC236}">
                <a16:creationId xmlns:a16="http://schemas.microsoft.com/office/drawing/2014/main" id="{EF748D0F-59C5-46F0-FFE9-D53DF686EEBC}"/>
              </a:ext>
            </a:extLst>
          </p:cNvPr>
          <p:cNvSpPr txBox="1"/>
          <p:nvPr/>
        </p:nvSpPr>
        <p:spPr>
          <a:xfrm>
            <a:off x="0" y="1718042"/>
            <a:ext cx="2513378" cy="20855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03DBF91B-EA26-907F-8A57-E6FA45C236B0}"/>
              </a:ext>
            </a:extLst>
          </p:cNvPr>
          <p:cNvSpPr txBox="1"/>
          <p:nvPr/>
        </p:nvSpPr>
        <p:spPr>
          <a:xfrm>
            <a:off x="142619" y="2418336"/>
            <a:ext cx="2166931"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289A159F-2282-3CCF-BBB1-48D8EF2587D3}"/>
              </a:ext>
            </a:extLst>
          </p:cNvPr>
          <p:cNvSpPr txBox="1"/>
          <p:nvPr/>
        </p:nvSpPr>
        <p:spPr>
          <a:xfrm>
            <a:off x="255086" y="3118630"/>
            <a:ext cx="1779087"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E5A8649C-9487-947E-690D-1411184D0544}"/>
              </a:ext>
            </a:extLst>
          </p:cNvPr>
          <p:cNvSpPr txBox="1"/>
          <p:nvPr/>
        </p:nvSpPr>
        <p:spPr>
          <a:xfrm>
            <a:off x="416451" y="3861459"/>
            <a:ext cx="2033359"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099575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Power BI </a:t>
            </a:r>
            <a:r>
              <a:rPr lang="da-DK" dirty="0" err="1"/>
              <a:t>embed</a:t>
            </a:r>
            <a:r>
              <a:rPr lang="da-DK" dirty="0"/>
              <a:t> (for developers)</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640991" y="827902"/>
            <a:ext cx="10442312" cy="5975382"/>
          </a:xfrm>
          <a:prstGeom prst="rect">
            <a:avLst/>
          </a:prstGeom>
        </p:spPr>
      </p:pic>
    </p:spTree>
    <p:extLst>
      <p:ext uri="{BB962C8B-B14F-4D97-AF65-F5344CB8AC3E}">
        <p14:creationId xmlns:p14="http://schemas.microsoft.com/office/powerpoint/2010/main" val="32978134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0F3499-59E3-A9A7-F3A8-1323E857FD04}"/>
              </a:ext>
            </a:extLst>
          </p:cNvPr>
          <p:cNvPicPr>
            <a:picLocks noChangeAspect="1"/>
          </p:cNvPicPr>
          <p:nvPr/>
        </p:nvPicPr>
        <p:blipFill rotWithShape="1">
          <a:blip r:embed="rId3"/>
          <a:srcRect t="131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EA08AFD2-D2CF-4224-91AA-3E003832B368}"/>
              </a:ext>
            </a:extLst>
          </p:cNvPr>
          <p:cNvSpPr txBox="1"/>
          <p:nvPr/>
        </p:nvSpPr>
        <p:spPr>
          <a:xfrm>
            <a:off x="36547" y="2260813"/>
            <a:ext cx="1825204"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TextBox 4">
            <a:extLst>
              <a:ext uri="{FF2B5EF4-FFF2-40B4-BE49-F238E27FC236}">
                <a16:creationId xmlns:a16="http://schemas.microsoft.com/office/drawing/2014/main" id="{EAD562E8-3C30-5627-FE32-CC4CFA64DDB5}"/>
              </a:ext>
            </a:extLst>
          </p:cNvPr>
          <p:cNvSpPr txBox="1"/>
          <p:nvPr/>
        </p:nvSpPr>
        <p:spPr>
          <a:xfrm>
            <a:off x="147757" y="3582986"/>
            <a:ext cx="214236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E54579A9-CAB2-39CB-8B17-EC92B92ED9ED}"/>
              </a:ext>
            </a:extLst>
          </p:cNvPr>
          <p:cNvSpPr txBox="1"/>
          <p:nvPr/>
        </p:nvSpPr>
        <p:spPr>
          <a:xfrm>
            <a:off x="366061" y="4007234"/>
            <a:ext cx="2389496"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9282235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ircle with white dots&#10;&#10;Description automatically generated">
            <a:extLst>
              <a:ext uri="{FF2B5EF4-FFF2-40B4-BE49-F238E27FC236}">
                <a16:creationId xmlns:a16="http://schemas.microsoft.com/office/drawing/2014/main" id="{C5BA7EA0-9697-4B06-75C3-D9326D911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05705" y="4222765"/>
            <a:ext cx="1289248" cy="1146641"/>
          </a:xfrm>
          <a:prstGeom prst="rect">
            <a:avLst/>
          </a:prstGeom>
        </p:spPr>
      </p:pic>
      <p:pic>
        <p:nvPicPr>
          <p:cNvPr id="7" name="Picture 6" descr="A green square with white x on it&#10;&#10;Description automatically generated">
            <a:extLst>
              <a:ext uri="{FF2B5EF4-FFF2-40B4-BE49-F238E27FC236}">
                <a16:creationId xmlns:a16="http://schemas.microsoft.com/office/drawing/2014/main" id="{4C267E0C-EF06-6F0F-7BFE-77E47A76C5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7536206" y="4373001"/>
            <a:ext cx="2009861" cy="1339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CCEEE3-2A72-779D-104D-41F1AFE3C0CE}"/>
              </a:ext>
            </a:extLst>
          </p:cNvPr>
          <p:cNvSpPr>
            <a:spLocks noGrp="1"/>
          </p:cNvSpPr>
          <p:nvPr>
            <p:ph type="title" idx="4294967295"/>
          </p:nvPr>
        </p:nvSpPr>
        <p:spPr>
          <a:xfrm>
            <a:off x="0" y="155575"/>
            <a:ext cx="11545888" cy="642938"/>
          </a:xfrm>
        </p:spPr>
        <p:txBody>
          <a:bodyPr>
            <a:normAutofit/>
          </a:bodyPr>
          <a:lstStyle/>
          <a:p>
            <a:r>
              <a:rPr lang="en-GB"/>
              <a:t>Typical </a:t>
            </a:r>
            <a:r>
              <a:rPr lang="en-GB" i="1"/>
              <a:t>analytics</a:t>
            </a:r>
            <a:r>
              <a:rPr lang="en-GB"/>
              <a:t> needs in organizations</a:t>
            </a:r>
            <a:endParaRPr lang="en-DK"/>
          </a:p>
        </p:txBody>
      </p:sp>
      <p:grpSp>
        <p:nvGrpSpPr>
          <p:cNvPr id="11" name="Group 10">
            <a:extLst>
              <a:ext uri="{FF2B5EF4-FFF2-40B4-BE49-F238E27FC236}">
                <a16:creationId xmlns:a16="http://schemas.microsoft.com/office/drawing/2014/main" id="{3DE1B08A-A3D6-F9FE-5E54-8638561964B3}"/>
              </a:ext>
            </a:extLst>
          </p:cNvPr>
          <p:cNvGrpSpPr/>
          <p:nvPr/>
        </p:nvGrpSpPr>
        <p:grpSpPr>
          <a:xfrm>
            <a:off x="67696" y="1468690"/>
            <a:ext cx="472578" cy="4629758"/>
            <a:chOff x="-276931" y="784363"/>
            <a:chExt cx="472645" cy="5678665"/>
          </a:xfrm>
        </p:grpSpPr>
        <p:cxnSp>
          <p:nvCxnSpPr>
            <p:cNvPr id="12" name="Straight Arrow Connector 11">
              <a:extLst>
                <a:ext uri="{FF2B5EF4-FFF2-40B4-BE49-F238E27FC236}">
                  <a16:creationId xmlns:a16="http://schemas.microsoft.com/office/drawing/2014/main" id="{FB710F8C-BFEA-4184-8C9D-C6C8A3731748}"/>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582F9-57F5-C0A3-981F-58185117753A}"/>
                </a:ext>
              </a:extLst>
            </p:cNvPr>
            <p:cNvSpPr txBox="1"/>
            <p:nvPr/>
          </p:nvSpPr>
          <p:spPr>
            <a:xfrm rot="16200000">
              <a:off x="-1331491" y="1838923"/>
              <a:ext cx="2483965" cy="37484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Data aggregation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3">
            <a:extLst>
              <a:ext uri="{FF2B5EF4-FFF2-40B4-BE49-F238E27FC236}">
                <a16:creationId xmlns:a16="http://schemas.microsoft.com/office/drawing/2014/main" id="{D34E4F1D-FA25-9D09-C910-72C92FD4AB56}"/>
              </a:ext>
            </a:extLst>
          </p:cNvPr>
          <p:cNvSpPr txBox="1"/>
          <p:nvPr/>
        </p:nvSpPr>
        <p:spPr>
          <a:xfrm>
            <a:off x="9389987" y="1145574"/>
            <a:ext cx="2763975" cy="657265"/>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prstClr val="black"/>
                </a:solidFill>
                <a:effectLst/>
                <a:uLnTx/>
                <a:uFillTx/>
                <a:latin typeface="Arial Black" panose="020B0A04020102020204" pitchFamily="34" charset="0"/>
                <a:ea typeface="+mn-ea"/>
                <a:cs typeface="+mn-cs"/>
              </a:rPr>
              <a:t>Typical</a:t>
            </a:r>
            <a:r>
              <a:rPr kumimoji="0" lang="en-US"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rPr>
              <a:t> ways to consume data</a:t>
            </a:r>
            <a:endParaRPr kumimoji="0" lang="en-DK"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grpSp>
        <p:nvGrpSpPr>
          <p:cNvPr id="2" name="Group 1">
            <a:extLst>
              <a:ext uri="{FF2B5EF4-FFF2-40B4-BE49-F238E27FC236}">
                <a16:creationId xmlns:a16="http://schemas.microsoft.com/office/drawing/2014/main" id="{5C095CEE-2727-68B8-C59F-D0CE36FC8251}"/>
              </a:ext>
            </a:extLst>
          </p:cNvPr>
          <p:cNvGrpSpPr/>
          <p:nvPr/>
        </p:nvGrpSpPr>
        <p:grpSpPr>
          <a:xfrm>
            <a:off x="8680705" y="1721122"/>
            <a:ext cx="440229" cy="4377326"/>
            <a:chOff x="-244578" y="1093985"/>
            <a:chExt cx="440292" cy="5369043"/>
          </a:xfrm>
        </p:grpSpPr>
        <p:cxnSp>
          <p:nvCxnSpPr>
            <p:cNvPr id="3" name="Straight Arrow Connector 2">
              <a:extLst>
                <a:ext uri="{FF2B5EF4-FFF2-40B4-BE49-F238E27FC236}">
                  <a16:creationId xmlns:a16="http://schemas.microsoft.com/office/drawing/2014/main" id="{C9F6E95B-1C14-7483-6F9C-1B5EAC2E1E75}"/>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9F255B-2E5D-1FEB-97E0-13107868FE94}"/>
                </a:ext>
              </a:extLst>
            </p:cNvPr>
            <p:cNvSpPr txBox="1"/>
            <p:nvPr/>
          </p:nvSpPr>
          <p:spPr>
            <a:xfrm rot="16200000">
              <a:off x="-2666618" y="3516025"/>
              <a:ext cx="5218926" cy="374846"/>
            </a:xfrm>
            <a:prstGeom prst="rect">
              <a:avLst/>
            </a:prstGeom>
            <a:noFill/>
          </p:spPr>
          <p:txBody>
            <a:bodyPr wrap="square">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Organizarional</a:t>
              </a: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hierachy</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0" name="Group 39">
            <a:extLst>
              <a:ext uri="{FF2B5EF4-FFF2-40B4-BE49-F238E27FC236}">
                <a16:creationId xmlns:a16="http://schemas.microsoft.com/office/drawing/2014/main" id="{DFB91D83-161E-2246-3823-0568C94E87C7}"/>
              </a:ext>
            </a:extLst>
          </p:cNvPr>
          <p:cNvGrpSpPr/>
          <p:nvPr/>
        </p:nvGrpSpPr>
        <p:grpSpPr>
          <a:xfrm>
            <a:off x="1107229" y="2279925"/>
            <a:ext cx="7418112" cy="3784063"/>
            <a:chOff x="1106520" y="2279761"/>
            <a:chExt cx="7419165" cy="3784599"/>
          </a:xfrm>
        </p:grpSpPr>
        <p:sp>
          <p:nvSpPr>
            <p:cNvPr id="21" name="TextBox 20">
              <a:extLst>
                <a:ext uri="{FF2B5EF4-FFF2-40B4-BE49-F238E27FC236}">
                  <a16:creationId xmlns:a16="http://schemas.microsoft.com/office/drawing/2014/main" id="{AA0D1BCC-DE22-AE20-6989-6EDA09ED849D}"/>
                </a:ext>
              </a:extLst>
            </p:cNvPr>
            <p:cNvSpPr txBox="1"/>
            <p:nvPr/>
          </p:nvSpPr>
          <p:spPr>
            <a:xfrm>
              <a:off x="7357730" y="5163896"/>
              <a:ext cx="1167955"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Staff</a:t>
              </a:r>
            </a:p>
          </p:txBody>
        </p:sp>
        <p:sp>
          <p:nvSpPr>
            <p:cNvPr id="22" name="TextBox 21">
              <a:extLst>
                <a:ext uri="{FF2B5EF4-FFF2-40B4-BE49-F238E27FC236}">
                  <a16:creationId xmlns:a16="http://schemas.microsoft.com/office/drawing/2014/main" id="{56A813E7-51BD-80E3-F5E1-60F7D463644F}"/>
                </a:ext>
              </a:extLst>
            </p:cNvPr>
            <p:cNvSpPr txBox="1"/>
            <p:nvPr/>
          </p:nvSpPr>
          <p:spPr>
            <a:xfrm>
              <a:off x="6663726" y="3921734"/>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Management</a:t>
              </a:r>
            </a:p>
          </p:txBody>
        </p:sp>
        <p:grpSp>
          <p:nvGrpSpPr>
            <p:cNvPr id="20" name="Group 19">
              <a:extLst>
                <a:ext uri="{FF2B5EF4-FFF2-40B4-BE49-F238E27FC236}">
                  <a16:creationId xmlns:a16="http://schemas.microsoft.com/office/drawing/2014/main" id="{5BD1079F-D895-5308-71CE-A3842076D451}"/>
                </a:ext>
              </a:extLst>
            </p:cNvPr>
            <p:cNvGrpSpPr/>
            <p:nvPr/>
          </p:nvGrpSpPr>
          <p:grpSpPr>
            <a:xfrm>
              <a:off x="2124438" y="2279761"/>
              <a:ext cx="5411972" cy="3784599"/>
              <a:chOff x="2124438" y="2279761"/>
              <a:chExt cx="5411972" cy="3784599"/>
            </a:xfrm>
            <a:noFill/>
          </p:grpSpPr>
          <p:sp>
            <p:nvSpPr>
              <p:cNvPr id="15" name="Trapezoid 14">
                <a:extLst>
                  <a:ext uri="{FF2B5EF4-FFF2-40B4-BE49-F238E27FC236}">
                    <a16:creationId xmlns:a16="http://schemas.microsoft.com/office/drawing/2014/main" id="{E1BF908A-4CDA-8F16-BF00-28CD10F92302}"/>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rapezoid 15">
                <a:extLst>
                  <a:ext uri="{FF2B5EF4-FFF2-40B4-BE49-F238E27FC236}">
                    <a16:creationId xmlns:a16="http://schemas.microsoft.com/office/drawing/2014/main" id="{53169B32-8B62-0DBA-DA9A-F3D1143A579F}"/>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rapezoid 18">
                <a:extLst>
                  <a:ext uri="{FF2B5EF4-FFF2-40B4-BE49-F238E27FC236}">
                    <a16:creationId xmlns:a16="http://schemas.microsoft.com/office/drawing/2014/main" id="{26486CFE-05E2-66A2-6A08-3DF11A385CD1}"/>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2E684371-28BF-7FBD-08D8-92A676BD8F57}"/>
                </a:ext>
              </a:extLst>
            </p:cNvPr>
            <p:cNvSpPr txBox="1"/>
            <p:nvPr/>
          </p:nvSpPr>
          <p:spPr>
            <a:xfrm>
              <a:off x="5936533" y="2688708"/>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Leadership</a:t>
              </a:r>
            </a:p>
          </p:txBody>
        </p:sp>
        <p:sp>
          <p:nvSpPr>
            <p:cNvPr id="24" name="TextBox 23">
              <a:extLst>
                <a:ext uri="{FF2B5EF4-FFF2-40B4-BE49-F238E27FC236}">
                  <a16:creationId xmlns:a16="http://schemas.microsoft.com/office/drawing/2014/main" id="{2AE586D6-C66E-F569-1A01-B34ECA1ABE5D}"/>
                </a:ext>
              </a:extLst>
            </p:cNvPr>
            <p:cNvSpPr txBox="1"/>
            <p:nvPr/>
          </p:nvSpPr>
          <p:spPr>
            <a:xfrm>
              <a:off x="2358634" y="2684622"/>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Performance data</a:t>
              </a:r>
            </a:p>
          </p:txBody>
        </p:sp>
        <p:sp>
          <p:nvSpPr>
            <p:cNvPr id="25" name="TextBox 24">
              <a:extLst>
                <a:ext uri="{FF2B5EF4-FFF2-40B4-BE49-F238E27FC236}">
                  <a16:creationId xmlns:a16="http://schemas.microsoft.com/office/drawing/2014/main" id="{C719DD6E-1D9D-A43F-4F31-75A3928AAB0F}"/>
                </a:ext>
              </a:extLst>
            </p:cNvPr>
            <p:cNvSpPr txBox="1"/>
            <p:nvPr/>
          </p:nvSpPr>
          <p:spPr>
            <a:xfrm>
              <a:off x="1751547" y="3726645"/>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Trends, summaries</a:t>
              </a:r>
            </a:p>
          </p:txBody>
        </p:sp>
        <p:sp>
          <p:nvSpPr>
            <p:cNvPr id="26" name="TextBox 25">
              <a:extLst>
                <a:ext uri="{FF2B5EF4-FFF2-40B4-BE49-F238E27FC236}">
                  <a16:creationId xmlns:a16="http://schemas.microsoft.com/office/drawing/2014/main" id="{CA37A257-5E29-1814-466D-CF540470B0C4}"/>
                </a:ext>
              </a:extLst>
            </p:cNvPr>
            <p:cNvSpPr txBox="1"/>
            <p:nvPr/>
          </p:nvSpPr>
          <p:spPr>
            <a:xfrm>
              <a:off x="1106520" y="4964294"/>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Detailed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data</a:t>
              </a:r>
            </a:p>
          </p:txBody>
        </p:sp>
        <p:pic>
          <p:nvPicPr>
            <p:cNvPr id="28" name="Graphic 27" descr="Electrician female with solid fill">
              <a:extLst>
                <a:ext uri="{FF2B5EF4-FFF2-40B4-BE49-F238E27FC236}">
                  <a16:creationId xmlns:a16="http://schemas.microsoft.com/office/drawing/2014/main" id="{09B23851-D617-5D3C-DA88-0C7B1D2658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2623" y="5105391"/>
              <a:ext cx="800817" cy="800817"/>
            </a:xfrm>
            <a:prstGeom prst="rect">
              <a:avLst/>
            </a:prstGeom>
          </p:spPr>
        </p:pic>
        <p:pic>
          <p:nvPicPr>
            <p:cNvPr id="18" name="Graphic 17" descr="Board Of Directors with solid fill">
              <a:extLst>
                <a:ext uri="{FF2B5EF4-FFF2-40B4-BE49-F238E27FC236}">
                  <a16:creationId xmlns:a16="http://schemas.microsoft.com/office/drawing/2014/main" id="{FDACD1C1-90DA-7D1D-B012-6A3108F51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F4E37B16-74B8-7452-9DDA-558F3C371B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0938" y="3833860"/>
              <a:ext cx="719195" cy="719195"/>
            </a:xfrm>
            <a:prstGeom prst="rect">
              <a:avLst/>
            </a:prstGeom>
          </p:spPr>
        </p:pic>
        <p:pic>
          <p:nvPicPr>
            <p:cNvPr id="31" name="Graphic 30" descr="Group with solid fill">
              <a:extLst>
                <a:ext uri="{FF2B5EF4-FFF2-40B4-BE49-F238E27FC236}">
                  <a16:creationId xmlns:a16="http://schemas.microsoft.com/office/drawing/2014/main" id="{8694F882-475A-BB84-6F3F-6A4A7EA0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79527" y="5020811"/>
              <a:ext cx="890811" cy="890811"/>
            </a:xfrm>
            <a:prstGeom prst="rect">
              <a:avLst/>
            </a:prstGeom>
          </p:spPr>
        </p:pic>
        <p:pic>
          <p:nvPicPr>
            <p:cNvPr id="33" name="Graphic 32" descr="Boardroom with solid fill">
              <a:extLst>
                <a:ext uri="{FF2B5EF4-FFF2-40B4-BE49-F238E27FC236}">
                  <a16:creationId xmlns:a16="http://schemas.microsoft.com/office/drawing/2014/main" id="{07076934-7964-C262-E0F1-8F83EBD832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45355" y="3833859"/>
              <a:ext cx="719195" cy="719195"/>
            </a:xfrm>
            <a:prstGeom prst="rect">
              <a:avLst/>
            </a:prstGeom>
          </p:spPr>
        </p:pic>
        <p:pic>
          <p:nvPicPr>
            <p:cNvPr id="35" name="Graphic 34" descr="Group brainstorm with solid fill">
              <a:extLst>
                <a:ext uri="{FF2B5EF4-FFF2-40B4-BE49-F238E27FC236}">
                  <a16:creationId xmlns:a16="http://schemas.microsoft.com/office/drawing/2014/main" id="{7F45CDAD-6B3F-4EC7-7C0B-78101DF8A5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42073" y="5128913"/>
              <a:ext cx="721653" cy="721653"/>
            </a:xfrm>
            <a:prstGeom prst="rect">
              <a:avLst/>
            </a:prstGeom>
          </p:spPr>
        </p:pic>
      </p:grpSp>
      <p:sp>
        <p:nvSpPr>
          <p:cNvPr id="36" name="TextBox 35">
            <a:extLst>
              <a:ext uri="{FF2B5EF4-FFF2-40B4-BE49-F238E27FC236}">
                <a16:creationId xmlns:a16="http://schemas.microsoft.com/office/drawing/2014/main" id="{1A91D2C7-447B-28E1-3000-7A69EA4BF555}"/>
              </a:ext>
            </a:extLst>
          </p:cNvPr>
          <p:cNvSpPr txBox="1"/>
          <p:nvPr/>
        </p:nvSpPr>
        <p:spPr>
          <a:xfrm>
            <a:off x="9250928" y="5157036"/>
            <a:ext cx="2813641" cy="845624"/>
          </a:xfrm>
          <a:prstGeom prst="rect">
            <a:avLst/>
          </a:prstGeom>
          <a:solidFill>
            <a:schemeClr val="bg1">
              <a:alpha val="87000"/>
            </a:schemeClr>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Operational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On-screen task data</a:t>
            </a:r>
          </a:p>
        </p:txBody>
      </p:sp>
      <p:sp>
        <p:nvSpPr>
          <p:cNvPr id="37" name="TextBox 36">
            <a:extLst>
              <a:ext uri="{FF2B5EF4-FFF2-40B4-BE49-F238E27FC236}">
                <a16:creationId xmlns:a16="http://schemas.microsoft.com/office/drawing/2014/main" id="{6A204B1B-87A6-76DB-285C-D219163CE586}"/>
              </a:ext>
            </a:extLst>
          </p:cNvPr>
          <p:cNvSpPr txBox="1"/>
          <p:nvPr/>
        </p:nvSpPr>
        <p:spPr>
          <a:xfrm>
            <a:off x="9229196" y="3892015"/>
            <a:ext cx="2775931" cy="845624"/>
          </a:xfrm>
          <a:prstGeom prst="rect">
            <a:avLst/>
          </a:prstGeom>
          <a:solidFill>
            <a:schemeClr val="bg1">
              <a:alpha val="87000"/>
            </a:schemeClr>
          </a:solidFill>
        </p:spPr>
        <p:txBody>
          <a:bodyPr wrap="square" lIns="91427" tIns="45713" rIns="91427" bIns="45713"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Managerial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Ad-hoc analysis</a:t>
            </a:r>
          </a:p>
        </p:txBody>
      </p:sp>
      <p:sp>
        <p:nvSpPr>
          <p:cNvPr id="38" name="TextBox 37">
            <a:extLst>
              <a:ext uri="{FF2B5EF4-FFF2-40B4-BE49-F238E27FC236}">
                <a16:creationId xmlns:a16="http://schemas.microsoft.com/office/drawing/2014/main" id="{D0FD0E4D-894D-D18E-9272-D62F57E7B563}"/>
              </a:ext>
            </a:extLst>
          </p:cNvPr>
          <p:cNvSpPr txBox="1"/>
          <p:nvPr/>
        </p:nvSpPr>
        <p:spPr>
          <a:xfrm>
            <a:off x="9250929" y="2153263"/>
            <a:ext cx="2754199" cy="1222278"/>
          </a:xfrm>
          <a:prstGeom prst="rect">
            <a:avLst/>
          </a:prstGeom>
          <a:solidFill>
            <a:schemeClr val="bg1">
              <a:alpha val="87000"/>
            </a:schemeClr>
          </a:solidFill>
        </p:spPr>
        <p:txBody>
          <a:bodyPr wrap="square">
            <a:spAutoFit/>
          </a:bodyPr>
          <a:lstStyle>
            <a:defPPr>
              <a:defRPr lang="en-DK"/>
            </a:defPPr>
            <a:lvl1pPr marR="0" lvl="0" indent="0" fontAlgn="auto">
              <a:lnSpc>
                <a:spcPct val="100000"/>
              </a:lnSpc>
              <a:spcBef>
                <a:spcPts val="0"/>
              </a:spcBef>
              <a:spcAft>
                <a:spcPts val="0"/>
              </a:spcAft>
              <a:buClrTx/>
              <a:buSzTx/>
              <a:buFontTx/>
              <a:buNone/>
              <a:tabLst/>
              <a:defRPr sz="2800" b="1">
                <a:solidFill>
                  <a:schemeClr val="accent5">
                    <a:lumMod val="75000"/>
                  </a:schemeClr>
                </a:solidFill>
                <a:latin typeface="Calibri" panose="020F0502020204030204" pitchFamily="34" charset="0"/>
                <a:cs typeface="Arial" panose="020B0604020202020204" pitchFamily="34"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KPIs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Dashboards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Financial reports</a:t>
            </a:r>
          </a:p>
        </p:txBody>
      </p:sp>
      <p:pic>
        <p:nvPicPr>
          <p:cNvPr id="8" name="Graphic 48">
            <a:extLst>
              <a:ext uri="{FF2B5EF4-FFF2-40B4-BE49-F238E27FC236}">
                <a16:creationId xmlns:a16="http://schemas.microsoft.com/office/drawing/2014/main" id="{BAF8142F-60D1-A18B-72AA-AEACF72D720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7272718" y="2725648"/>
            <a:ext cx="1289248" cy="1228307"/>
          </a:xfrm>
          <a:prstGeom prst="rect">
            <a:avLst/>
          </a:prstGeom>
        </p:spPr>
      </p:pic>
    </p:spTree>
    <p:extLst>
      <p:ext uri="{BB962C8B-B14F-4D97-AF65-F5344CB8AC3E}">
        <p14:creationId xmlns:p14="http://schemas.microsoft.com/office/powerpoint/2010/main" val="36954638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B3FAE5-AC53-78B7-8674-04836546D0E9}"/>
              </a:ext>
            </a:extLst>
          </p:cNvPr>
          <p:cNvPicPr>
            <a:picLocks noChangeAspect="1"/>
          </p:cNvPicPr>
          <p:nvPr/>
        </p:nvPicPr>
        <p:blipFill>
          <a:blip r:embed="rId3"/>
          <a:stretch>
            <a:fillRect/>
          </a:stretch>
        </p:blipFill>
        <p:spPr>
          <a:xfrm>
            <a:off x="0" y="225933"/>
            <a:ext cx="12192000" cy="6406133"/>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73616" y="3253473"/>
            <a:ext cx="817537"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202768" y="5180429"/>
            <a:ext cx="205611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621157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2D827-70CE-83C8-11CE-1247F93F66B0}"/>
              </a:ext>
            </a:extLst>
          </p:cNvPr>
          <p:cNvSpPr>
            <a:spLocks noGrp="1"/>
          </p:cNvSpPr>
          <p:nvPr>
            <p:ph type="title"/>
          </p:nvPr>
        </p:nvSpPr>
        <p:spPr>
          <a:xfrm>
            <a:off x="588263" y="457200"/>
            <a:ext cx="11018520" cy="553998"/>
          </a:xfrm>
        </p:spPr>
        <p:txBody>
          <a:bodyPr wrap="square" anchor="t">
            <a:normAutofit/>
          </a:bodyPr>
          <a:lstStyle/>
          <a:p>
            <a:r>
              <a:rPr lang="en-GB"/>
              <a:t>aka.ms/bc</a:t>
            </a:r>
            <a:r>
              <a:rPr lang="en-GB">
                <a:solidFill>
                  <a:schemeClr val="tx2">
                    <a:lumMod val="50000"/>
                    <a:lumOff val="50000"/>
                  </a:schemeClr>
                </a:solidFill>
              </a:rPr>
              <a:t>pbi</a:t>
            </a:r>
            <a:r>
              <a:rPr lang="en-GB"/>
              <a:t>samples</a:t>
            </a:r>
          </a:p>
        </p:txBody>
      </p:sp>
      <p:pic>
        <p:nvPicPr>
          <p:cNvPr id="5" name="Picture 4">
            <a:extLst>
              <a:ext uri="{FF2B5EF4-FFF2-40B4-BE49-F238E27FC236}">
                <a16:creationId xmlns:a16="http://schemas.microsoft.com/office/drawing/2014/main" id="{2250752D-3C19-C9C6-CA1E-4234952E2E39}"/>
              </a:ext>
            </a:extLst>
          </p:cNvPr>
          <p:cNvPicPr>
            <a:picLocks noChangeAspect="1"/>
          </p:cNvPicPr>
          <p:nvPr/>
        </p:nvPicPr>
        <p:blipFill>
          <a:blip r:embed="rId3"/>
          <a:srcRect/>
          <a:stretch/>
        </p:blipFill>
        <p:spPr>
          <a:xfrm>
            <a:off x="2302295" y="1781972"/>
            <a:ext cx="7582648" cy="4140193"/>
          </a:xfrm>
          <a:prstGeom prst="rect">
            <a:avLst/>
          </a:prstGeom>
          <a:noFill/>
        </p:spPr>
      </p:pic>
      <p:grpSp>
        <p:nvGrpSpPr>
          <p:cNvPr id="22" name="Group 21">
            <a:extLst>
              <a:ext uri="{FF2B5EF4-FFF2-40B4-BE49-F238E27FC236}">
                <a16:creationId xmlns:a16="http://schemas.microsoft.com/office/drawing/2014/main" id="{E51D5324-822A-C70C-8F8B-0F01BA7A1171}"/>
              </a:ext>
            </a:extLst>
          </p:cNvPr>
          <p:cNvGrpSpPr/>
          <p:nvPr/>
        </p:nvGrpSpPr>
        <p:grpSpPr>
          <a:xfrm>
            <a:off x="181447" y="5569803"/>
            <a:ext cx="3886786" cy="1077218"/>
            <a:chOff x="-508586" y="3445359"/>
            <a:chExt cx="3886786" cy="1077218"/>
          </a:xfrm>
        </p:grpSpPr>
        <p:sp>
          <p:nvSpPr>
            <p:cNvPr id="23" name="TextBox 22">
              <a:extLst>
                <a:ext uri="{FF2B5EF4-FFF2-40B4-BE49-F238E27FC236}">
                  <a16:creationId xmlns:a16="http://schemas.microsoft.com/office/drawing/2014/main" id="{6618D5D8-7049-1291-6773-AFFE8AB89F3F}"/>
                </a:ext>
              </a:extLst>
            </p:cNvPr>
            <p:cNvSpPr txBox="1"/>
            <p:nvPr/>
          </p:nvSpPr>
          <p:spPr>
            <a:xfrm>
              <a:off x="2406320" y="3463482"/>
              <a:ext cx="971880" cy="16163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24" name="Callout: Line 23">
              <a:extLst>
                <a:ext uri="{FF2B5EF4-FFF2-40B4-BE49-F238E27FC236}">
                  <a16:creationId xmlns:a16="http://schemas.microsoft.com/office/drawing/2014/main" id="{5A4B1990-E18C-496A-F20C-A4AD0CEAB9E5}"/>
                </a:ext>
              </a:extLst>
            </p:cNvPr>
            <p:cNvSpPr/>
            <p:nvPr/>
          </p:nvSpPr>
          <p:spPr>
            <a:xfrm>
              <a:off x="-508586" y="3445359"/>
              <a:ext cx="1978661" cy="1077218"/>
            </a:xfrm>
            <a:prstGeom prst="borderCallout1">
              <a:avLst>
                <a:gd name="adj1" fmla="val 34422"/>
                <a:gd name="adj2" fmla="val 108128"/>
                <a:gd name="adj3" fmla="val 13512"/>
                <a:gd name="adj4" fmla="val 153475"/>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AL code samples for the new PBI embed capabilities in 2023w2</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2954990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E2245F-8409-BB7B-C081-CB18A4FFA91E}"/>
              </a:ext>
            </a:extLst>
          </p:cNvPr>
          <p:cNvPicPr>
            <a:picLocks noChangeAspect="1"/>
          </p:cNvPicPr>
          <p:nvPr/>
        </p:nvPicPr>
        <p:blipFill>
          <a:blip r:embed="rId3"/>
          <a:stretch>
            <a:fillRect/>
          </a:stretch>
        </p:blipFill>
        <p:spPr>
          <a:xfrm>
            <a:off x="120650" y="336757"/>
            <a:ext cx="11950700" cy="6184486"/>
          </a:xfrm>
          <a:prstGeom prst="rect">
            <a:avLst/>
          </a:prstGeom>
          <a:noFill/>
        </p:spPr>
      </p:pic>
    </p:spTree>
    <p:extLst>
      <p:ext uri="{BB962C8B-B14F-4D97-AF65-F5344CB8AC3E}">
        <p14:creationId xmlns:p14="http://schemas.microsoft.com/office/powerpoint/2010/main" val="37613009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p:txBody>
          <a:bodyPr/>
          <a:lstStyle/>
          <a:p>
            <a:r>
              <a:rPr lang="en-GB" dirty="0"/>
              <a:t>Links introduced in version 25.0</a:t>
            </a:r>
          </a:p>
        </p:txBody>
      </p:sp>
      <p:pic>
        <p:nvPicPr>
          <p:cNvPr id="6" name="Picture 5">
            <a:extLst>
              <a:ext uri="{FF2B5EF4-FFF2-40B4-BE49-F238E27FC236}">
                <a16:creationId xmlns:a16="http://schemas.microsoft.com/office/drawing/2014/main" id="{39D8300F-ABC9-D6AC-19D0-89F337D4EAAC}"/>
              </a:ext>
            </a:extLst>
          </p:cNvPr>
          <p:cNvPicPr>
            <a:picLocks noChangeAspect="1"/>
          </p:cNvPicPr>
          <p:nvPr/>
        </p:nvPicPr>
        <p:blipFill>
          <a:blip r:embed="rId2"/>
          <a:stretch>
            <a:fillRect/>
          </a:stretch>
        </p:blipFill>
        <p:spPr>
          <a:xfrm>
            <a:off x="588263" y="1445098"/>
            <a:ext cx="6697010" cy="1686160"/>
          </a:xfrm>
          <a:prstGeom prst="rect">
            <a:avLst/>
          </a:prstGeom>
        </p:spPr>
      </p:pic>
      <p:pic>
        <p:nvPicPr>
          <p:cNvPr id="10" name="Picture 9">
            <a:extLst>
              <a:ext uri="{FF2B5EF4-FFF2-40B4-BE49-F238E27FC236}">
                <a16:creationId xmlns:a16="http://schemas.microsoft.com/office/drawing/2014/main" id="{B54C3C07-D8C8-5806-B393-31FE770743A3}"/>
              </a:ext>
            </a:extLst>
          </p:cNvPr>
          <p:cNvPicPr>
            <a:picLocks noChangeAspect="1"/>
          </p:cNvPicPr>
          <p:nvPr/>
        </p:nvPicPr>
        <p:blipFill>
          <a:blip r:embed="rId3"/>
          <a:stretch>
            <a:fillRect/>
          </a:stretch>
        </p:blipFill>
        <p:spPr>
          <a:xfrm>
            <a:off x="588263" y="4187766"/>
            <a:ext cx="11241069" cy="1495634"/>
          </a:xfrm>
          <a:prstGeom prst="rect">
            <a:avLst/>
          </a:prstGeom>
        </p:spPr>
      </p:pic>
      <p:sp>
        <p:nvSpPr>
          <p:cNvPr id="11" name="TextBox 10">
            <a:extLst>
              <a:ext uri="{FF2B5EF4-FFF2-40B4-BE49-F238E27FC236}">
                <a16:creationId xmlns:a16="http://schemas.microsoft.com/office/drawing/2014/main" id="{64E141B7-908E-3C49-D450-9BD29DBD1725}"/>
              </a:ext>
            </a:extLst>
          </p:cNvPr>
          <p:cNvSpPr txBox="1"/>
          <p:nvPr/>
        </p:nvSpPr>
        <p:spPr>
          <a:xfrm>
            <a:off x="4217839" y="2656114"/>
            <a:ext cx="1068263" cy="22642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12" name="TextBox 11">
            <a:extLst>
              <a:ext uri="{FF2B5EF4-FFF2-40B4-BE49-F238E27FC236}">
                <a16:creationId xmlns:a16="http://schemas.microsoft.com/office/drawing/2014/main" id="{BF5C1221-5EEA-1FF2-3846-CD83CB341ABD}"/>
              </a:ext>
            </a:extLst>
          </p:cNvPr>
          <p:cNvSpPr txBox="1"/>
          <p:nvPr/>
        </p:nvSpPr>
        <p:spPr>
          <a:xfrm>
            <a:off x="9908890" y="4822371"/>
            <a:ext cx="1068263" cy="3156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6176370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a:xfrm>
            <a:off x="588263" y="457200"/>
            <a:ext cx="11018520" cy="553998"/>
          </a:xfrm>
        </p:spPr>
        <p:txBody>
          <a:bodyPr wrap="square" anchor="t">
            <a:normAutofit/>
          </a:bodyPr>
          <a:lstStyle/>
          <a:p>
            <a:r>
              <a:rPr lang="en-GB"/>
              <a:t>Report Explorer – shows all analytical capabilities</a:t>
            </a:r>
          </a:p>
        </p:txBody>
      </p:sp>
      <p:pic>
        <p:nvPicPr>
          <p:cNvPr id="3" name="Picture 2">
            <a:extLst>
              <a:ext uri="{FF2B5EF4-FFF2-40B4-BE49-F238E27FC236}">
                <a16:creationId xmlns:a16="http://schemas.microsoft.com/office/drawing/2014/main" id="{3A380552-0D08-257E-F22A-21BC5486758A}"/>
              </a:ext>
            </a:extLst>
          </p:cNvPr>
          <p:cNvPicPr>
            <a:picLocks noChangeAspect="1"/>
          </p:cNvPicPr>
          <p:nvPr/>
        </p:nvPicPr>
        <p:blipFill>
          <a:blip r:embed="rId3"/>
          <a:stretch>
            <a:fillRect/>
          </a:stretch>
        </p:blipFill>
        <p:spPr>
          <a:xfrm>
            <a:off x="588263" y="1384663"/>
            <a:ext cx="10076068" cy="5189175"/>
          </a:xfrm>
          <a:prstGeom prst="rect">
            <a:avLst/>
          </a:prstGeom>
          <a:noFill/>
        </p:spPr>
      </p:pic>
    </p:spTree>
    <p:extLst>
      <p:ext uri="{BB962C8B-B14F-4D97-AF65-F5344CB8AC3E}">
        <p14:creationId xmlns:p14="http://schemas.microsoft.com/office/powerpoint/2010/main" val="32513184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E0A79-2EB2-ADCD-F59C-4AB6775B17E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C1C03A-2222-2E89-B5F9-5A6612801D1F}"/>
              </a:ext>
            </a:extLst>
          </p:cNvPr>
          <p:cNvSpPr>
            <a:spLocks noGrp="1"/>
          </p:cNvSpPr>
          <p:nvPr>
            <p:ph type="title"/>
          </p:nvPr>
        </p:nvSpPr>
        <p:spPr>
          <a:xfrm>
            <a:off x="588263" y="457200"/>
            <a:ext cx="11018520" cy="553998"/>
          </a:xfrm>
        </p:spPr>
        <p:txBody>
          <a:bodyPr wrap="square" anchor="t">
            <a:normAutofit/>
          </a:bodyPr>
          <a:lstStyle/>
          <a:p>
            <a:r>
              <a:rPr lang="en-GB" dirty="0"/>
              <a:t>Report Explorer in 26.0 – now with info icons</a:t>
            </a:r>
          </a:p>
        </p:txBody>
      </p:sp>
      <p:pic>
        <p:nvPicPr>
          <p:cNvPr id="3" name="Picture 2">
            <a:extLst>
              <a:ext uri="{FF2B5EF4-FFF2-40B4-BE49-F238E27FC236}">
                <a16:creationId xmlns:a16="http://schemas.microsoft.com/office/drawing/2014/main" id="{DC61CB87-F635-0285-8081-5571F2AC933A}"/>
              </a:ext>
            </a:extLst>
          </p:cNvPr>
          <p:cNvPicPr>
            <a:picLocks noChangeAspect="1"/>
          </p:cNvPicPr>
          <p:nvPr/>
        </p:nvPicPr>
        <p:blipFill>
          <a:blip r:embed="rId3">
            <a:extLst>
              <a:ext uri="{28A0092B-C50C-407E-A947-70E740481C1C}">
                <a14:useLocalDpi xmlns:a14="http://schemas.microsoft.com/office/drawing/2010/main" val="0"/>
              </a:ext>
            </a:extLst>
          </a:blip>
          <a:srcRect b="15473"/>
          <a:stretch/>
        </p:blipFill>
        <p:spPr>
          <a:xfrm>
            <a:off x="588262" y="1315551"/>
            <a:ext cx="11155397" cy="5542449"/>
          </a:xfrm>
          <a:prstGeom prst="rect">
            <a:avLst/>
          </a:prstGeom>
          <a:noFill/>
        </p:spPr>
      </p:pic>
      <p:sp>
        <p:nvSpPr>
          <p:cNvPr id="2" name="TextBox 1">
            <a:extLst>
              <a:ext uri="{FF2B5EF4-FFF2-40B4-BE49-F238E27FC236}">
                <a16:creationId xmlns:a16="http://schemas.microsoft.com/office/drawing/2014/main" id="{F82C09FD-F4EF-A9A7-2C62-5FBDCF401B81}"/>
              </a:ext>
            </a:extLst>
          </p:cNvPr>
          <p:cNvSpPr txBox="1"/>
          <p:nvPr/>
        </p:nvSpPr>
        <p:spPr>
          <a:xfrm>
            <a:off x="6445360" y="3184452"/>
            <a:ext cx="2858128" cy="18925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685514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10124-72F4-846A-5D9B-9E28F6F7CC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B2CB90-83F2-3228-ABE4-77C1CBE633F8}"/>
              </a:ext>
            </a:extLst>
          </p:cNvPr>
          <p:cNvSpPr>
            <a:spLocks noGrp="1"/>
          </p:cNvSpPr>
          <p:nvPr>
            <p:ph type="title"/>
          </p:nvPr>
        </p:nvSpPr>
        <p:spPr>
          <a:xfrm>
            <a:off x="588263" y="457200"/>
            <a:ext cx="11018520" cy="553998"/>
          </a:xfrm>
        </p:spPr>
        <p:txBody>
          <a:bodyPr wrap="square" anchor="t">
            <a:normAutofit/>
          </a:bodyPr>
          <a:lstStyle/>
          <a:p>
            <a:r>
              <a:rPr lang="en-GB" dirty="0"/>
              <a:t>Report Explorer in 26.0 – try a report in a new window</a:t>
            </a:r>
          </a:p>
        </p:txBody>
      </p:sp>
      <p:pic>
        <p:nvPicPr>
          <p:cNvPr id="3" name="Picture 2">
            <a:extLst>
              <a:ext uri="{FF2B5EF4-FFF2-40B4-BE49-F238E27FC236}">
                <a16:creationId xmlns:a16="http://schemas.microsoft.com/office/drawing/2014/main" id="{B390ACE6-9ACF-2E74-33BF-F1842EB44D61}"/>
              </a:ext>
            </a:extLst>
          </p:cNvPr>
          <p:cNvPicPr>
            <a:picLocks noChangeAspect="1"/>
          </p:cNvPicPr>
          <p:nvPr/>
        </p:nvPicPr>
        <p:blipFill>
          <a:blip r:embed="rId3">
            <a:extLst>
              <a:ext uri="{28A0092B-C50C-407E-A947-70E740481C1C}">
                <a14:useLocalDpi xmlns:a14="http://schemas.microsoft.com/office/drawing/2010/main" val="0"/>
              </a:ext>
            </a:extLst>
          </a:blip>
          <a:srcRect b="15473"/>
          <a:stretch/>
        </p:blipFill>
        <p:spPr>
          <a:xfrm>
            <a:off x="588262" y="1315551"/>
            <a:ext cx="11155397" cy="5542449"/>
          </a:xfrm>
          <a:prstGeom prst="rect">
            <a:avLst/>
          </a:prstGeom>
          <a:noFill/>
        </p:spPr>
      </p:pic>
      <p:sp>
        <p:nvSpPr>
          <p:cNvPr id="2" name="TextBox 1">
            <a:extLst>
              <a:ext uri="{FF2B5EF4-FFF2-40B4-BE49-F238E27FC236}">
                <a16:creationId xmlns:a16="http://schemas.microsoft.com/office/drawing/2014/main" id="{413520B4-47D9-7C58-05FA-BCE34DA67094}"/>
              </a:ext>
            </a:extLst>
          </p:cNvPr>
          <p:cNvSpPr txBox="1"/>
          <p:nvPr/>
        </p:nvSpPr>
        <p:spPr>
          <a:xfrm>
            <a:off x="8793125" y="3237613"/>
            <a:ext cx="457200" cy="3827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29972098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B337C-B180-FAF3-E3F3-8744D5C4E405}"/>
              </a:ext>
            </a:extLst>
          </p:cNvPr>
          <p:cNvSpPr>
            <a:spLocks noGrp="1"/>
          </p:cNvSpPr>
          <p:nvPr>
            <p:ph type="title"/>
          </p:nvPr>
        </p:nvSpPr>
        <p:spPr/>
        <p:txBody>
          <a:bodyPr/>
          <a:lstStyle/>
          <a:p>
            <a:r>
              <a:rPr lang="en-US" dirty="0"/>
              <a:t>Opens report request page in a new window</a:t>
            </a:r>
            <a:endParaRPr lang="en-GB" dirty="0"/>
          </a:p>
        </p:txBody>
      </p:sp>
      <p:pic>
        <p:nvPicPr>
          <p:cNvPr id="7" name="Picture 6">
            <a:extLst>
              <a:ext uri="{FF2B5EF4-FFF2-40B4-BE49-F238E27FC236}">
                <a16:creationId xmlns:a16="http://schemas.microsoft.com/office/drawing/2014/main" id="{85E5FCC4-EE0B-4E6A-FF9B-5F0B05E2EC7F}"/>
              </a:ext>
            </a:extLst>
          </p:cNvPr>
          <p:cNvPicPr>
            <a:picLocks noChangeAspect="1"/>
          </p:cNvPicPr>
          <p:nvPr/>
        </p:nvPicPr>
        <p:blipFill>
          <a:blip r:embed="rId2"/>
          <a:stretch>
            <a:fillRect/>
          </a:stretch>
        </p:blipFill>
        <p:spPr>
          <a:xfrm>
            <a:off x="588263" y="1193764"/>
            <a:ext cx="9507351" cy="5598120"/>
          </a:xfrm>
          <a:prstGeom prst="rect">
            <a:avLst/>
          </a:prstGeom>
        </p:spPr>
      </p:pic>
    </p:spTree>
    <p:extLst>
      <p:ext uri="{BB962C8B-B14F-4D97-AF65-F5344CB8AC3E}">
        <p14:creationId xmlns:p14="http://schemas.microsoft.com/office/powerpoint/2010/main" val="12581705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2"/>
          <a:srcRect/>
          <a:stretch/>
        </p:blipFill>
        <p:spPr>
          <a:xfrm>
            <a:off x="597690" y="863340"/>
            <a:ext cx="10409467" cy="5945852"/>
          </a:xfrm>
          <a:prstGeom prst="rect">
            <a:avLst/>
          </a:prstGeom>
        </p:spPr>
      </p:pic>
    </p:spTree>
    <p:extLst>
      <p:ext uri="{BB962C8B-B14F-4D97-AF65-F5344CB8AC3E}">
        <p14:creationId xmlns:p14="http://schemas.microsoft.com/office/powerpoint/2010/main" val="20484779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4A1B7-93D5-79C4-C4A0-F96F512FC837}"/>
              </a:ext>
            </a:extLst>
          </p:cNvPr>
          <p:cNvSpPr>
            <a:spLocks noGrp="1"/>
          </p:cNvSpPr>
          <p:nvPr>
            <p:ph type="title"/>
          </p:nvPr>
        </p:nvSpPr>
        <p:spPr>
          <a:xfrm>
            <a:off x="77517" y="25166"/>
            <a:ext cx="11018520" cy="1107996"/>
          </a:xfrm>
        </p:spPr>
        <p:txBody>
          <a:bodyPr/>
          <a:lstStyle/>
          <a:p>
            <a:r>
              <a:rPr lang="da-DK" dirty="0"/>
              <a:t>New </a:t>
            </a:r>
            <a:r>
              <a:rPr lang="da-DK" dirty="0" err="1"/>
              <a:t>documentation</a:t>
            </a:r>
            <a:r>
              <a:rPr lang="da-DK" dirty="0"/>
              <a:t> </a:t>
            </a:r>
            <a:r>
              <a:rPr lang="da-DK" dirty="0" err="1"/>
              <a:t>added</a:t>
            </a:r>
            <a:r>
              <a:rPr lang="da-DK" dirty="0"/>
              <a:t> (May 2024)</a:t>
            </a:r>
            <a:br>
              <a:rPr lang="da-DK" dirty="0"/>
            </a:br>
            <a:r>
              <a:rPr lang="da-DK" dirty="0"/>
              <a:t>aka.ms/</a:t>
            </a:r>
            <a:r>
              <a:rPr lang="da-DK" dirty="0" err="1">
                <a:solidFill>
                  <a:schemeClr val="accent1"/>
                </a:solidFill>
              </a:rPr>
              <a:t>bcAnalytics</a:t>
            </a:r>
            <a:endParaRPr lang="en-GB" dirty="0">
              <a:solidFill>
                <a:schemeClr val="accent1"/>
              </a:solidFill>
            </a:endParaRPr>
          </a:p>
        </p:txBody>
      </p:sp>
      <p:grpSp>
        <p:nvGrpSpPr>
          <p:cNvPr id="10" name="Group 9">
            <a:extLst>
              <a:ext uri="{FF2B5EF4-FFF2-40B4-BE49-F238E27FC236}">
                <a16:creationId xmlns:a16="http://schemas.microsoft.com/office/drawing/2014/main" id="{39241D01-0151-53F8-872E-025A94419CDF}"/>
              </a:ext>
            </a:extLst>
          </p:cNvPr>
          <p:cNvGrpSpPr/>
          <p:nvPr/>
        </p:nvGrpSpPr>
        <p:grpSpPr>
          <a:xfrm>
            <a:off x="588263" y="1703003"/>
            <a:ext cx="10093957" cy="5154997"/>
            <a:chOff x="588263" y="1249477"/>
            <a:chExt cx="10617802" cy="5553088"/>
          </a:xfrm>
        </p:grpSpPr>
        <p:pic>
          <p:nvPicPr>
            <p:cNvPr id="6" name="Picture 5">
              <a:extLst>
                <a:ext uri="{FF2B5EF4-FFF2-40B4-BE49-F238E27FC236}">
                  <a16:creationId xmlns:a16="http://schemas.microsoft.com/office/drawing/2014/main" id="{3F44891F-9650-A470-1ECC-DB344D2E6057}"/>
                </a:ext>
              </a:extLst>
            </p:cNvPr>
            <p:cNvPicPr>
              <a:picLocks noChangeAspect="1"/>
            </p:cNvPicPr>
            <p:nvPr/>
          </p:nvPicPr>
          <p:blipFill>
            <a:blip r:embed="rId2"/>
            <a:stretch>
              <a:fillRect/>
            </a:stretch>
          </p:blipFill>
          <p:spPr>
            <a:xfrm>
              <a:off x="588263" y="1249477"/>
              <a:ext cx="10617802" cy="5553088"/>
            </a:xfrm>
            <a:prstGeom prst="rect">
              <a:avLst/>
            </a:prstGeom>
          </p:spPr>
        </p:pic>
        <p:sp>
          <p:nvSpPr>
            <p:cNvPr id="7" name="Rectangle 6">
              <a:extLst>
                <a:ext uri="{FF2B5EF4-FFF2-40B4-BE49-F238E27FC236}">
                  <a16:creationId xmlns:a16="http://schemas.microsoft.com/office/drawing/2014/main" id="{AEA3877E-B3BB-BC4B-2A42-6C29857856BB}"/>
                </a:ext>
              </a:extLst>
            </p:cNvPr>
            <p:cNvSpPr/>
            <p:nvPr/>
          </p:nvSpPr>
          <p:spPr bwMode="auto">
            <a:xfrm>
              <a:off x="695131" y="3498980"/>
              <a:ext cx="2183363" cy="20993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65F2373-E666-C922-ECBB-E72F0CB262FD}"/>
                </a:ext>
              </a:extLst>
            </p:cNvPr>
            <p:cNvSpPr/>
            <p:nvPr/>
          </p:nvSpPr>
          <p:spPr bwMode="auto">
            <a:xfrm>
              <a:off x="773392" y="4322764"/>
              <a:ext cx="1150144" cy="24099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DD222FA1-C4EA-F5DF-01EB-1507E7E47B81}"/>
                </a:ext>
              </a:extLst>
            </p:cNvPr>
            <p:cNvSpPr/>
            <p:nvPr/>
          </p:nvSpPr>
          <p:spPr bwMode="auto">
            <a:xfrm>
              <a:off x="946386" y="5970778"/>
              <a:ext cx="1932108" cy="24099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989216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0D0EF1D-3A10-8B1E-5422-26A86D4ED02A}"/>
              </a:ext>
            </a:extLst>
          </p:cNvPr>
          <p:cNvSpPr>
            <a:spLocks noGrp="1"/>
          </p:cNvSpPr>
          <p:nvPr>
            <p:ph type="title"/>
          </p:nvPr>
        </p:nvSpPr>
        <p:spPr>
          <a:xfrm>
            <a:off x="102230" y="0"/>
            <a:ext cx="11018520" cy="1107996"/>
          </a:xfrm>
        </p:spPr>
        <p:txBody>
          <a:bodyPr/>
          <a:lstStyle/>
          <a:p>
            <a:r>
              <a:rPr lang="da-DK" dirty="0"/>
              <a:t>Developer docs </a:t>
            </a:r>
            <a:br>
              <a:rPr lang="da-DK" dirty="0"/>
            </a:br>
            <a:r>
              <a:rPr lang="da-DK" dirty="0"/>
              <a:t>https://aka.ms/</a:t>
            </a:r>
            <a:r>
              <a:rPr lang="da-DK" dirty="0">
                <a:solidFill>
                  <a:schemeClr val="accent1"/>
                </a:solidFill>
              </a:rPr>
              <a:t>bcDeveloper</a:t>
            </a:r>
            <a:endParaRPr lang="en-GB" dirty="0">
              <a:solidFill>
                <a:schemeClr val="accent1"/>
              </a:solidFill>
            </a:endParaRPr>
          </a:p>
        </p:txBody>
      </p:sp>
      <p:pic>
        <p:nvPicPr>
          <p:cNvPr id="11" name="Picture 10">
            <a:extLst>
              <a:ext uri="{FF2B5EF4-FFF2-40B4-BE49-F238E27FC236}">
                <a16:creationId xmlns:a16="http://schemas.microsoft.com/office/drawing/2014/main" id="{4E3CC640-9DEE-4A5D-ED2D-93BD81037596}"/>
              </a:ext>
            </a:extLst>
          </p:cNvPr>
          <p:cNvPicPr>
            <a:picLocks noChangeAspect="1"/>
          </p:cNvPicPr>
          <p:nvPr/>
        </p:nvPicPr>
        <p:blipFill>
          <a:blip r:embed="rId3"/>
          <a:stretch>
            <a:fillRect/>
          </a:stretch>
        </p:blipFill>
        <p:spPr>
          <a:xfrm>
            <a:off x="102230" y="1368919"/>
            <a:ext cx="10392032" cy="5801842"/>
          </a:xfrm>
          <a:prstGeom prst="rect">
            <a:avLst/>
          </a:prstGeom>
        </p:spPr>
      </p:pic>
      <p:sp>
        <p:nvSpPr>
          <p:cNvPr id="12" name="Rectangle 11">
            <a:extLst>
              <a:ext uri="{FF2B5EF4-FFF2-40B4-BE49-F238E27FC236}">
                <a16:creationId xmlns:a16="http://schemas.microsoft.com/office/drawing/2014/main" id="{CD9CBB13-E7A1-5DD7-8E88-3728355825D6}"/>
              </a:ext>
            </a:extLst>
          </p:cNvPr>
          <p:cNvSpPr/>
          <p:nvPr/>
        </p:nvSpPr>
        <p:spPr bwMode="auto">
          <a:xfrm>
            <a:off x="146162" y="2625589"/>
            <a:ext cx="900043" cy="191752"/>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85D7158-B40A-3C1C-58ED-14C3FABC9134}"/>
              </a:ext>
            </a:extLst>
          </p:cNvPr>
          <p:cNvSpPr/>
          <p:nvPr/>
        </p:nvSpPr>
        <p:spPr bwMode="auto">
          <a:xfrm>
            <a:off x="277967" y="4227848"/>
            <a:ext cx="2075644" cy="19488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5F5E862-A188-A309-BEC2-68731F3541C6}"/>
              </a:ext>
            </a:extLst>
          </p:cNvPr>
          <p:cNvSpPr/>
          <p:nvPr/>
        </p:nvSpPr>
        <p:spPr bwMode="auto">
          <a:xfrm>
            <a:off x="442724" y="4461359"/>
            <a:ext cx="1855634" cy="34541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295560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CE52-EF17-D00F-E661-7774BCCE2897}"/>
              </a:ext>
            </a:extLst>
          </p:cNvPr>
          <p:cNvSpPr>
            <a:spLocks noGrp="1"/>
          </p:cNvSpPr>
          <p:nvPr>
            <p:ph type="title"/>
          </p:nvPr>
        </p:nvSpPr>
        <p:spPr/>
        <p:txBody>
          <a:bodyPr/>
          <a:lstStyle/>
          <a:p>
            <a:r>
              <a:rPr lang="en-US" dirty="0"/>
              <a:t>Queries added in 25.3 and 26.1</a:t>
            </a:r>
            <a:endParaRPr lang="en-GB" dirty="0"/>
          </a:p>
        </p:txBody>
      </p:sp>
      <p:pic>
        <p:nvPicPr>
          <p:cNvPr id="2052" name="Picture 4" descr="A screenshot of a computer&#10;&#10;AI-generated content may be incorrect.">
            <a:extLst>
              <a:ext uri="{FF2B5EF4-FFF2-40B4-BE49-F238E27FC236}">
                <a16:creationId xmlns:a16="http://schemas.microsoft.com/office/drawing/2014/main" id="{899D07C9-9B2E-2410-9DBD-9DF47BF73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861" y="4641516"/>
            <a:ext cx="3627946" cy="207574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A screenshot of a computer screen&#10;&#10;AI-generated content may be incorrect.">
            <a:extLst>
              <a:ext uri="{FF2B5EF4-FFF2-40B4-BE49-F238E27FC236}">
                <a16:creationId xmlns:a16="http://schemas.microsoft.com/office/drawing/2014/main" id="{143B2F87-1F34-45BF-BF0E-20CCE1602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384" y="1091574"/>
            <a:ext cx="3653755" cy="22895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screenshot of a computer screen&#10;&#10;AI-generated content may be incorrect.">
            <a:extLst>
              <a:ext uri="{FF2B5EF4-FFF2-40B4-BE49-F238E27FC236}">
                <a16:creationId xmlns:a16="http://schemas.microsoft.com/office/drawing/2014/main" id="{FA8895A5-4528-BA26-998F-89F6A13B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452" y="3550182"/>
            <a:ext cx="3705374" cy="21826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blue box&#10;&#10;AI-generated content may be incorrect.">
            <a:extLst>
              <a:ext uri="{FF2B5EF4-FFF2-40B4-BE49-F238E27FC236}">
                <a16:creationId xmlns:a16="http://schemas.microsoft.com/office/drawing/2014/main" id="{F4F41512-D56D-11ED-76AB-7467A1CEC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321" y="4094365"/>
            <a:ext cx="3779110" cy="2374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AI-generated content may be incorrect.">
            <a:extLst>
              <a:ext uri="{FF2B5EF4-FFF2-40B4-BE49-F238E27FC236}">
                <a16:creationId xmlns:a16="http://schemas.microsoft.com/office/drawing/2014/main" id="{A980775A-A4FC-C69F-D7DB-6DFD7EA05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227" y="1143868"/>
            <a:ext cx="3631634" cy="246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252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CC23E-A46F-7A70-96C0-1C71A1322CCA}"/>
              </a:ext>
            </a:extLst>
          </p:cNvPr>
          <p:cNvSpPr>
            <a:spLocks noGrp="1"/>
          </p:cNvSpPr>
          <p:nvPr>
            <p:ph type="title"/>
          </p:nvPr>
        </p:nvSpPr>
        <p:spPr/>
        <p:txBody>
          <a:bodyPr/>
          <a:lstStyle/>
          <a:p>
            <a:r>
              <a:rPr lang="en-US" dirty="0">
                <a:solidFill>
                  <a:schemeClr val="accent1">
                    <a:lumMod val="75000"/>
                  </a:schemeClr>
                </a:solidFill>
              </a:rPr>
              <a:t>Finance </a:t>
            </a:r>
            <a:r>
              <a:rPr lang="en-US" dirty="0"/>
              <a:t>Excel reports generally available in 26.0</a:t>
            </a:r>
            <a:endParaRPr lang="en-GB" dirty="0"/>
          </a:p>
        </p:txBody>
      </p:sp>
      <p:sp>
        <p:nvSpPr>
          <p:cNvPr id="5" name="Text Placeholder 4">
            <a:extLst>
              <a:ext uri="{FF2B5EF4-FFF2-40B4-BE49-F238E27FC236}">
                <a16:creationId xmlns:a16="http://schemas.microsoft.com/office/drawing/2014/main" id="{361BA3C3-6468-04E9-8376-DB41A8D94E31}"/>
              </a:ext>
            </a:extLst>
          </p:cNvPr>
          <p:cNvSpPr>
            <a:spLocks noGrp="1"/>
          </p:cNvSpPr>
          <p:nvPr>
            <p:ph type="body" sz="quarter" idx="10"/>
          </p:nvPr>
        </p:nvSpPr>
        <p:spPr>
          <a:xfrm>
            <a:off x="586390" y="1434370"/>
            <a:ext cx="11018520" cy="4966430"/>
          </a:xfrm>
        </p:spPr>
        <p:txBody>
          <a:bodyPr/>
          <a:lstStyle/>
          <a:p>
            <a:r>
              <a:rPr lang="en-US" dirty="0"/>
              <a:t>Trial balance</a:t>
            </a:r>
          </a:p>
          <a:p>
            <a:r>
              <a:rPr lang="en-US" dirty="0"/>
              <a:t>Trial balance/budget</a:t>
            </a:r>
          </a:p>
          <a:p>
            <a:r>
              <a:rPr lang="en-US" dirty="0"/>
              <a:t>Trial balance by period</a:t>
            </a:r>
          </a:p>
          <a:p>
            <a:r>
              <a:rPr lang="en-US" dirty="0"/>
              <a:t>Trial balance/previous year</a:t>
            </a:r>
          </a:p>
          <a:p>
            <a:endParaRPr lang="en-US" dirty="0"/>
          </a:p>
          <a:p>
            <a:r>
              <a:rPr lang="en-US" dirty="0"/>
              <a:t>Consolidated trial balance</a:t>
            </a:r>
          </a:p>
          <a:p>
            <a:endParaRPr lang="en-US" dirty="0"/>
          </a:p>
          <a:p>
            <a:r>
              <a:rPr lang="en-US" dirty="0"/>
              <a:t>Aged Accounts Receivable</a:t>
            </a:r>
          </a:p>
          <a:p>
            <a:r>
              <a:rPr lang="en-US" dirty="0"/>
              <a:t>Aged Accounts Payables</a:t>
            </a:r>
          </a:p>
          <a:p>
            <a:endParaRPr lang="en-US" dirty="0"/>
          </a:p>
        </p:txBody>
      </p:sp>
    </p:spTree>
    <p:extLst>
      <p:ext uri="{BB962C8B-B14F-4D97-AF65-F5344CB8AC3E}">
        <p14:creationId xmlns:p14="http://schemas.microsoft.com/office/powerpoint/2010/main" val="28098181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1623-5643-CE74-3BA5-8F0603399591}"/>
              </a:ext>
            </a:extLst>
          </p:cNvPr>
          <p:cNvSpPr>
            <a:spLocks noGrp="1"/>
          </p:cNvSpPr>
          <p:nvPr>
            <p:ph type="title"/>
          </p:nvPr>
        </p:nvSpPr>
        <p:spPr/>
        <p:txBody>
          <a:bodyPr/>
          <a:lstStyle/>
          <a:p>
            <a:r>
              <a:rPr lang="en-US" dirty="0"/>
              <a:t>Find Excel reports for finance in the report explorer</a:t>
            </a:r>
            <a:endParaRPr lang="en-GB" dirty="0"/>
          </a:p>
        </p:txBody>
      </p:sp>
      <p:pic>
        <p:nvPicPr>
          <p:cNvPr id="5" name="Picture 4">
            <a:extLst>
              <a:ext uri="{FF2B5EF4-FFF2-40B4-BE49-F238E27FC236}">
                <a16:creationId xmlns:a16="http://schemas.microsoft.com/office/drawing/2014/main" id="{9B397AED-DCED-BC65-94DD-00709D7B9136}"/>
              </a:ext>
            </a:extLst>
          </p:cNvPr>
          <p:cNvPicPr>
            <a:picLocks noChangeAspect="1"/>
          </p:cNvPicPr>
          <p:nvPr/>
        </p:nvPicPr>
        <p:blipFill>
          <a:blip r:embed="rId2"/>
          <a:srcRect b="7727"/>
          <a:stretch/>
        </p:blipFill>
        <p:spPr>
          <a:xfrm>
            <a:off x="588263" y="1211345"/>
            <a:ext cx="11018520" cy="5646656"/>
          </a:xfrm>
          <a:prstGeom prst="rect">
            <a:avLst/>
          </a:prstGeom>
        </p:spPr>
      </p:pic>
    </p:spTree>
    <p:extLst>
      <p:ext uri="{BB962C8B-B14F-4D97-AF65-F5344CB8AC3E}">
        <p14:creationId xmlns:p14="http://schemas.microsoft.com/office/powerpoint/2010/main" val="7127507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68EF7-910F-BAFA-D1E3-3A56B67367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2193B2-A56D-D5B3-88EF-3BEE4F84FDE5}"/>
              </a:ext>
            </a:extLst>
          </p:cNvPr>
          <p:cNvSpPr>
            <a:spLocks noGrp="1"/>
          </p:cNvSpPr>
          <p:nvPr>
            <p:ph type="title"/>
          </p:nvPr>
        </p:nvSpPr>
        <p:spPr>
          <a:xfrm>
            <a:off x="588263" y="585788"/>
            <a:ext cx="4159950" cy="5683249"/>
          </a:xfrm>
        </p:spPr>
        <p:txBody>
          <a:bodyPr wrap="square" anchor="ctr">
            <a:normAutofit/>
          </a:bodyPr>
          <a:lstStyle/>
          <a:p>
            <a:r>
              <a:rPr lang="en-US" dirty="0"/>
              <a:t>Find Excel reports with Tell Me search</a:t>
            </a:r>
            <a:endParaRPr lang="en-GB" dirty="0"/>
          </a:p>
        </p:txBody>
      </p:sp>
      <p:pic>
        <p:nvPicPr>
          <p:cNvPr id="4" name="Picture 3" descr="A screenshot of a computer&#10;&#10;AI-generated content may be incorrect.">
            <a:extLst>
              <a:ext uri="{FF2B5EF4-FFF2-40B4-BE49-F238E27FC236}">
                <a16:creationId xmlns:a16="http://schemas.microsoft.com/office/drawing/2014/main" id="{762B4164-274C-191B-829C-EA5583F08184}"/>
              </a:ext>
            </a:extLst>
          </p:cNvPr>
          <p:cNvPicPr>
            <a:picLocks noChangeAspect="1"/>
          </p:cNvPicPr>
          <p:nvPr/>
        </p:nvPicPr>
        <p:blipFill>
          <a:blip r:embed="rId2"/>
          <a:stretch>
            <a:fillRect/>
          </a:stretch>
        </p:blipFill>
        <p:spPr>
          <a:xfrm>
            <a:off x="5334000" y="771525"/>
            <a:ext cx="6858000" cy="5314949"/>
          </a:xfrm>
          <a:prstGeom prst="rect">
            <a:avLst/>
          </a:prstGeom>
          <a:noFill/>
        </p:spPr>
      </p:pic>
    </p:spTree>
    <p:extLst>
      <p:ext uri="{BB962C8B-B14F-4D97-AF65-F5344CB8AC3E}">
        <p14:creationId xmlns:p14="http://schemas.microsoft.com/office/powerpoint/2010/main" val="27077256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586740" y="863340"/>
            <a:ext cx="10431368" cy="5945852"/>
          </a:xfrm>
          <a:prstGeom prst="rect">
            <a:avLst/>
          </a:prstGeom>
        </p:spPr>
      </p:pic>
    </p:spTree>
    <p:extLst>
      <p:ext uri="{BB962C8B-B14F-4D97-AF65-F5344CB8AC3E}">
        <p14:creationId xmlns:p14="http://schemas.microsoft.com/office/powerpoint/2010/main" val="25614866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tretch>
            <a:fillRect/>
          </a:stretch>
        </p:blipFill>
        <p:spPr>
          <a:xfrm>
            <a:off x="586739" y="827902"/>
            <a:ext cx="10550817" cy="5975382"/>
          </a:xfrm>
          <a:prstGeom prst="rect">
            <a:avLst/>
          </a:prstGeom>
        </p:spPr>
      </p:pic>
    </p:spTree>
    <p:extLst>
      <p:ext uri="{BB962C8B-B14F-4D97-AF65-F5344CB8AC3E}">
        <p14:creationId xmlns:p14="http://schemas.microsoft.com/office/powerpoint/2010/main" val="16896064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more?</a:t>
            </a:r>
            <a:br>
              <a:rPr lang="da-DK" dirty="0"/>
            </a:br>
            <a:br>
              <a:rPr lang="da-DK" dirty="0"/>
            </a:br>
            <a:r>
              <a:rPr lang="da-DK" dirty="0"/>
              <a:t>aka.ms/</a:t>
            </a:r>
            <a:r>
              <a:rPr lang="da-DK" dirty="0" err="1"/>
              <a:t>bcReporting</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3"/>
          <a:srcRect/>
          <a:stretch/>
        </p:blipFill>
        <p:spPr>
          <a:xfrm>
            <a:off x="5334000" y="1064278"/>
            <a:ext cx="6858000" cy="4842118"/>
          </a:xfrm>
          <a:prstGeom prst="rect">
            <a:avLst/>
          </a:prstGeom>
          <a:noFill/>
        </p:spPr>
      </p:pic>
      <p:sp>
        <p:nvSpPr>
          <p:cNvPr id="2" name="Rectangle 1">
            <a:extLst>
              <a:ext uri="{FF2B5EF4-FFF2-40B4-BE49-F238E27FC236}">
                <a16:creationId xmlns:a16="http://schemas.microsoft.com/office/drawing/2014/main" id="{C31EFEED-B242-5C91-703A-681FF3757BFB}"/>
              </a:ext>
            </a:extLst>
          </p:cNvPr>
          <p:cNvSpPr/>
          <p:nvPr/>
        </p:nvSpPr>
        <p:spPr bwMode="auto">
          <a:xfrm>
            <a:off x="5473019" y="3720047"/>
            <a:ext cx="1052675" cy="19180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2C130BCC-0486-9771-7C28-01D2F430FD87}"/>
              </a:ext>
            </a:extLst>
          </p:cNvPr>
          <p:cNvSpPr/>
          <p:nvPr/>
        </p:nvSpPr>
        <p:spPr bwMode="auto">
          <a:xfrm>
            <a:off x="5638800" y="4447850"/>
            <a:ext cx="1301719" cy="19180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989354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0" y="1136356"/>
            <a:ext cx="12192000" cy="6286294"/>
            <a:chOff x="-41190" y="-206412"/>
            <a:chExt cx="12192000" cy="6286294"/>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41190" y="-206412"/>
              <a:ext cx="12192000" cy="6286294"/>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6546" y="21593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425188" y="4996686"/>
              <a:ext cx="240038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4" name="TextBox 3">
              <a:extLst>
                <a:ext uri="{FF2B5EF4-FFF2-40B4-BE49-F238E27FC236}">
                  <a16:creationId xmlns:a16="http://schemas.microsoft.com/office/drawing/2014/main" id="{838EAD0A-F2AC-17FB-5D1E-15890FDC9854}"/>
                </a:ext>
              </a:extLst>
            </p:cNvPr>
            <p:cNvSpPr txBox="1"/>
            <p:nvPr/>
          </p:nvSpPr>
          <p:spPr>
            <a:xfrm>
              <a:off x="184827" y="3671524"/>
              <a:ext cx="111675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a:ln w="3175">
                  <a:noFill/>
                </a:ln>
                <a:solidFill>
                  <a:srgbClr val="0A1B45">
                    <a:lumMod val="50000"/>
                    <a:lumOff val="50000"/>
                  </a:srgbClr>
                </a:solidFill>
                <a:effectLst/>
                <a:uLnTx/>
                <a:uFillTx/>
                <a:latin typeface="Segoe UI Semibold"/>
                <a:ea typeface="+mn-ea"/>
                <a:cs typeface="Segoe UI" pitchFamily="34" charset="0"/>
              </a:rPr>
              <a:t>R</a:t>
            </a:r>
            <a:r>
              <a:rPr kumimoji="0" lang="en-GB" sz="3600" b="0" i="0" u="none" strike="noStrike" kern="1200" cap="none" spc="-50" normalizeH="0" baseline="0" noProof="0" dirty="0" err="1">
                <a:ln w="3175">
                  <a:noFill/>
                </a:ln>
                <a:solidFill>
                  <a:srgbClr val="0A1B45">
                    <a:lumMod val="50000"/>
                    <a:lumOff val="50000"/>
                  </a:srgbClr>
                </a:solidFill>
                <a:effectLst/>
                <a:uLnTx/>
                <a:uFillTx/>
                <a:latin typeface="Segoe UI Semibold"/>
                <a:ea typeface="+mn-ea"/>
                <a:cs typeface="Segoe UI" pitchFamily="34" charset="0"/>
              </a:rPr>
              <a:t>eporting</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57E7F17D-10B3-5B70-3B17-C95DB468859F}"/>
              </a:ext>
            </a:extLst>
          </p:cNvPr>
          <p:cNvSpPr txBox="1"/>
          <p:nvPr/>
        </p:nvSpPr>
        <p:spPr>
          <a:xfrm>
            <a:off x="403130" y="5435478"/>
            <a:ext cx="119912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11453075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a:t>
            </a:r>
            <a:r>
              <a:rPr lang="da-DK" dirty="0" err="1"/>
              <a:t>through</a:t>
            </a:r>
            <a:r>
              <a:rPr lang="da-DK" dirty="0"/>
              <a:t> </a:t>
            </a:r>
            <a:r>
              <a:rPr lang="da-DK" dirty="0" err="1"/>
              <a:t>examples</a:t>
            </a:r>
            <a:r>
              <a:rPr lang="da-DK" dirty="0"/>
              <a:t>?</a:t>
            </a:r>
            <a:br>
              <a:rPr lang="da-DK" dirty="0"/>
            </a:br>
            <a:br>
              <a:rPr lang="da-DK" dirty="0"/>
            </a:br>
            <a:r>
              <a:rPr lang="da-DK" dirty="0"/>
              <a:t>aka.ms/</a:t>
            </a:r>
            <a:br>
              <a:rPr lang="da-DK" dirty="0"/>
            </a:br>
            <a:r>
              <a:rPr lang="da-DK" dirty="0" err="1"/>
              <a:t>bcExcelSamples</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3"/>
          <a:srcRect/>
          <a:stretch/>
        </p:blipFill>
        <p:spPr>
          <a:xfrm>
            <a:off x="5334000" y="1119220"/>
            <a:ext cx="6858000" cy="4732233"/>
          </a:xfrm>
          <a:prstGeom prst="rect">
            <a:avLst/>
          </a:prstGeom>
          <a:noFill/>
        </p:spPr>
      </p:pic>
    </p:spTree>
    <p:extLst>
      <p:ext uri="{BB962C8B-B14F-4D97-AF65-F5344CB8AC3E}">
        <p14:creationId xmlns:p14="http://schemas.microsoft.com/office/powerpoint/2010/main" val="27981305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5AC6DE-8A66-EAB5-98D8-0D5251E29D7A}"/>
              </a:ext>
            </a:extLst>
          </p:cNvPr>
          <p:cNvSpPr>
            <a:spLocks noGrp="1"/>
          </p:cNvSpPr>
          <p:nvPr>
            <p:ph type="title"/>
          </p:nvPr>
        </p:nvSpPr>
        <p:spPr/>
        <p:txBody>
          <a:bodyPr/>
          <a:lstStyle/>
          <a:p>
            <a:r>
              <a:rPr lang="da-DK" dirty="0" err="1"/>
              <a:t>Want</a:t>
            </a:r>
            <a:r>
              <a:rPr lang="da-DK" dirty="0"/>
              <a:t> to </a:t>
            </a:r>
            <a:r>
              <a:rPr lang="da-DK" dirty="0" err="1"/>
              <a:t>learn</a:t>
            </a:r>
            <a:r>
              <a:rPr lang="da-DK" dirty="0"/>
              <a:t> more </a:t>
            </a:r>
            <a:r>
              <a:rPr lang="da-DK" dirty="0" err="1"/>
              <a:t>about</a:t>
            </a:r>
            <a:r>
              <a:rPr lang="da-DK" dirty="0"/>
              <a:t> AL </a:t>
            </a:r>
            <a:r>
              <a:rPr lang="da-DK" dirty="0" err="1"/>
              <a:t>queries</a:t>
            </a:r>
            <a:r>
              <a:rPr lang="da-DK" dirty="0"/>
              <a:t>?</a:t>
            </a:r>
            <a:endParaRPr lang="en-GB" dirty="0"/>
          </a:p>
        </p:txBody>
      </p:sp>
      <p:pic>
        <p:nvPicPr>
          <p:cNvPr id="6" name="Picture 5">
            <a:extLst>
              <a:ext uri="{FF2B5EF4-FFF2-40B4-BE49-F238E27FC236}">
                <a16:creationId xmlns:a16="http://schemas.microsoft.com/office/drawing/2014/main" id="{C1B551C6-5694-EAAE-58A8-DF7C027E52E1}"/>
              </a:ext>
            </a:extLst>
          </p:cNvPr>
          <p:cNvPicPr>
            <a:picLocks noChangeAspect="1"/>
          </p:cNvPicPr>
          <p:nvPr/>
        </p:nvPicPr>
        <p:blipFill>
          <a:blip r:embed="rId2"/>
          <a:stretch>
            <a:fillRect/>
          </a:stretch>
        </p:blipFill>
        <p:spPr>
          <a:xfrm>
            <a:off x="588263" y="1253397"/>
            <a:ext cx="9764011" cy="5573380"/>
          </a:xfrm>
          <a:prstGeom prst="rect">
            <a:avLst/>
          </a:prstGeom>
        </p:spPr>
      </p:pic>
      <p:sp>
        <p:nvSpPr>
          <p:cNvPr id="7" name="TextBox 6">
            <a:extLst>
              <a:ext uri="{FF2B5EF4-FFF2-40B4-BE49-F238E27FC236}">
                <a16:creationId xmlns:a16="http://schemas.microsoft.com/office/drawing/2014/main" id="{B36BBE72-516D-97CB-474F-F1F09A308C1A}"/>
              </a:ext>
            </a:extLst>
          </p:cNvPr>
          <p:cNvSpPr txBox="1"/>
          <p:nvPr/>
        </p:nvSpPr>
        <p:spPr>
          <a:xfrm>
            <a:off x="711125" y="23245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7458CD29-5DAE-A7D5-DAEE-682BA2AF4E85}"/>
              </a:ext>
            </a:extLst>
          </p:cNvPr>
          <p:cNvSpPr txBox="1"/>
          <p:nvPr/>
        </p:nvSpPr>
        <p:spPr>
          <a:xfrm>
            <a:off x="827098" y="3479856"/>
            <a:ext cx="912492"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10" name="TextBox 9">
            <a:extLst>
              <a:ext uri="{FF2B5EF4-FFF2-40B4-BE49-F238E27FC236}">
                <a16:creationId xmlns:a16="http://schemas.microsoft.com/office/drawing/2014/main" id="{62BBA105-DD1F-8CFB-1F95-B3FD80D1DA12}"/>
              </a:ext>
            </a:extLst>
          </p:cNvPr>
          <p:cNvSpPr txBox="1"/>
          <p:nvPr/>
        </p:nvSpPr>
        <p:spPr>
          <a:xfrm>
            <a:off x="927233" y="4454985"/>
            <a:ext cx="1807045" cy="20617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2099602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1AF606-BC30-0A41-247C-CC4372AF4832}"/>
              </a:ext>
            </a:extLst>
          </p:cNvPr>
          <p:cNvSpPr>
            <a:spLocks noGrp="1"/>
          </p:cNvSpPr>
          <p:nvPr>
            <p:ph type="title"/>
          </p:nvPr>
        </p:nvSpPr>
        <p:spPr>
          <a:xfrm>
            <a:off x="182407" y="96480"/>
            <a:ext cx="11018520" cy="553998"/>
          </a:xfrm>
        </p:spPr>
        <p:txBody>
          <a:bodyPr/>
          <a:lstStyle/>
          <a:p>
            <a:r>
              <a:rPr lang="da-DK" dirty="0"/>
              <a:t>Analytics content and </a:t>
            </a:r>
            <a:r>
              <a:rPr lang="da-DK" dirty="0" err="1"/>
              <a:t>choice</a:t>
            </a:r>
            <a:r>
              <a:rPr lang="da-DK" dirty="0"/>
              <a:t> of </a:t>
            </a:r>
            <a:r>
              <a:rPr lang="da-DK" dirty="0" err="1"/>
              <a:t>technology</a:t>
            </a:r>
            <a:endParaRPr lang="da-DK" dirty="0"/>
          </a:p>
        </p:txBody>
      </p:sp>
      <p:sp>
        <p:nvSpPr>
          <p:cNvPr id="4" name="Text Placeholder 3">
            <a:extLst>
              <a:ext uri="{FF2B5EF4-FFF2-40B4-BE49-F238E27FC236}">
                <a16:creationId xmlns:a16="http://schemas.microsoft.com/office/drawing/2014/main" id="{DBB11600-8123-BC53-90EA-DE06C01AB6FE}"/>
              </a:ext>
            </a:extLst>
          </p:cNvPr>
          <p:cNvSpPr>
            <a:spLocks noGrp="1"/>
          </p:cNvSpPr>
          <p:nvPr>
            <p:ph type="body" sz="quarter" idx="14"/>
          </p:nvPr>
        </p:nvSpPr>
        <p:spPr>
          <a:xfrm>
            <a:off x="585217" y="2390775"/>
            <a:ext cx="3264408" cy="1415772"/>
          </a:xfrm>
        </p:spPr>
        <p:txBody>
          <a:bodyPr/>
          <a:lstStyle/>
          <a:p>
            <a:r>
              <a:rPr lang="da-DK"/>
              <a:t>Security model </a:t>
            </a:r>
            <a:r>
              <a:rPr lang="da-DK" err="1"/>
              <a:t>preserved</a:t>
            </a:r>
            <a:endParaRPr lang="da-DK"/>
          </a:p>
          <a:p>
            <a:r>
              <a:rPr lang="da-DK"/>
              <a:t>Live data</a:t>
            </a:r>
          </a:p>
          <a:p>
            <a:r>
              <a:rPr lang="da-DK"/>
              <a:t>Pivot data</a:t>
            </a:r>
          </a:p>
          <a:p>
            <a:r>
              <a:rPr lang="da-DK" err="1"/>
              <a:t>Share</a:t>
            </a:r>
            <a:r>
              <a:rPr lang="da-DK"/>
              <a:t> the data</a:t>
            </a:r>
          </a:p>
        </p:txBody>
      </p:sp>
      <p:sp>
        <p:nvSpPr>
          <p:cNvPr id="5" name="Text Placeholder 4">
            <a:extLst>
              <a:ext uri="{FF2B5EF4-FFF2-40B4-BE49-F238E27FC236}">
                <a16:creationId xmlns:a16="http://schemas.microsoft.com/office/drawing/2014/main" id="{55688D38-3B47-C991-EC34-CAA1B3D0FA22}"/>
              </a:ext>
            </a:extLst>
          </p:cNvPr>
          <p:cNvSpPr>
            <a:spLocks noGrp="1"/>
          </p:cNvSpPr>
          <p:nvPr>
            <p:ph type="body" sz="quarter" idx="15"/>
          </p:nvPr>
        </p:nvSpPr>
        <p:spPr/>
        <p:txBody>
          <a:bodyPr/>
          <a:lstStyle/>
          <a:p>
            <a:r>
              <a:rPr lang="da-DK"/>
              <a:t>Security model </a:t>
            </a:r>
            <a:r>
              <a:rPr lang="da-DK" err="1"/>
              <a:t>preserved</a:t>
            </a:r>
            <a:endParaRPr lang="da-DK"/>
          </a:p>
          <a:p>
            <a:r>
              <a:rPr lang="da-DK"/>
              <a:t>Live data</a:t>
            </a:r>
          </a:p>
          <a:p>
            <a:r>
              <a:rPr lang="da-DK"/>
              <a:t>Guide the user with a </a:t>
            </a:r>
            <a:r>
              <a:rPr lang="da-DK" err="1"/>
              <a:t>request</a:t>
            </a:r>
            <a:r>
              <a:rPr lang="da-DK"/>
              <a:t> page</a:t>
            </a:r>
          </a:p>
          <a:p>
            <a:r>
              <a:rPr lang="da-DK" err="1"/>
              <a:t>Share</a:t>
            </a:r>
            <a:r>
              <a:rPr lang="da-DK"/>
              <a:t> the data</a:t>
            </a:r>
          </a:p>
          <a:p>
            <a:r>
              <a:rPr lang="da-DK"/>
              <a:t>Pivot data</a:t>
            </a:r>
          </a:p>
          <a:p>
            <a:r>
              <a:rPr lang="da-DK" err="1"/>
              <a:t>Slicers</a:t>
            </a:r>
            <a:r>
              <a:rPr lang="da-DK"/>
              <a:t> + </a:t>
            </a:r>
            <a:r>
              <a:rPr lang="da-DK" err="1"/>
              <a:t>visuals</a:t>
            </a:r>
            <a:endParaRPr lang="da-DK"/>
          </a:p>
          <a:p>
            <a:endParaRPr lang="da-DK"/>
          </a:p>
        </p:txBody>
      </p:sp>
      <p:sp>
        <p:nvSpPr>
          <p:cNvPr id="11" name="Text Placeholder 10">
            <a:extLst>
              <a:ext uri="{FF2B5EF4-FFF2-40B4-BE49-F238E27FC236}">
                <a16:creationId xmlns:a16="http://schemas.microsoft.com/office/drawing/2014/main" id="{23AAA097-3D90-3287-5215-4E6F75BB7156}"/>
              </a:ext>
            </a:extLst>
          </p:cNvPr>
          <p:cNvSpPr>
            <a:spLocks noGrp="1"/>
          </p:cNvSpPr>
          <p:nvPr>
            <p:ph type="body" sz="quarter" idx="19"/>
          </p:nvPr>
        </p:nvSpPr>
        <p:spPr>
          <a:xfrm>
            <a:off x="8342375" y="2390775"/>
            <a:ext cx="3264408" cy="2893100"/>
          </a:xfrm>
        </p:spPr>
        <p:txBody>
          <a:bodyPr/>
          <a:lstStyle/>
          <a:p>
            <a:r>
              <a:rPr lang="da-DK"/>
              <a:t>New security model</a:t>
            </a:r>
          </a:p>
          <a:p>
            <a:r>
              <a:rPr lang="da-DK" err="1"/>
              <a:t>Refresh</a:t>
            </a:r>
            <a:r>
              <a:rPr lang="da-DK"/>
              <a:t> </a:t>
            </a:r>
            <a:r>
              <a:rPr lang="da-DK" err="1"/>
              <a:t>needed</a:t>
            </a:r>
            <a:r>
              <a:rPr lang="da-DK"/>
              <a:t> (for </a:t>
            </a:r>
            <a:r>
              <a:rPr lang="da-DK" err="1"/>
              <a:t>now</a:t>
            </a:r>
            <a:r>
              <a:rPr lang="da-DK"/>
              <a:t>)</a:t>
            </a:r>
          </a:p>
          <a:p>
            <a:r>
              <a:rPr lang="da-DK" err="1"/>
              <a:t>Curated</a:t>
            </a:r>
            <a:r>
              <a:rPr lang="da-DK"/>
              <a:t> data </a:t>
            </a:r>
            <a:r>
              <a:rPr lang="da-DK" err="1"/>
              <a:t>stories</a:t>
            </a:r>
            <a:endParaRPr lang="da-DK"/>
          </a:p>
          <a:p>
            <a:r>
              <a:rPr lang="da-DK"/>
              <a:t>Slices, </a:t>
            </a:r>
            <a:r>
              <a:rPr lang="da-DK" err="1"/>
              <a:t>KPIs</a:t>
            </a:r>
            <a:r>
              <a:rPr lang="da-DK"/>
              <a:t>, </a:t>
            </a:r>
            <a:r>
              <a:rPr lang="da-DK" err="1"/>
              <a:t>visuals</a:t>
            </a:r>
            <a:endParaRPr lang="da-DK"/>
          </a:p>
          <a:p>
            <a:r>
              <a:rPr lang="da-DK"/>
              <a:t>Not for </a:t>
            </a:r>
            <a:r>
              <a:rPr lang="da-DK" err="1"/>
              <a:t>pivoting</a:t>
            </a:r>
            <a:r>
              <a:rPr lang="da-DK"/>
              <a:t> data</a:t>
            </a:r>
          </a:p>
          <a:p>
            <a:r>
              <a:rPr lang="da-DK" err="1"/>
              <a:t>Share</a:t>
            </a:r>
            <a:r>
              <a:rPr lang="da-DK"/>
              <a:t> the data</a:t>
            </a:r>
          </a:p>
          <a:p>
            <a:endParaRPr lang="da-DK"/>
          </a:p>
          <a:p>
            <a:endParaRPr lang="en-GB"/>
          </a:p>
        </p:txBody>
      </p:sp>
      <p:pic>
        <p:nvPicPr>
          <p:cNvPr id="22" name="Picture 2" descr="Microsoft 365 Business Central Wave 1 2023 video">
            <a:extLst>
              <a:ext uri="{FF2B5EF4-FFF2-40B4-BE49-F238E27FC236}">
                <a16:creationId xmlns:a16="http://schemas.microsoft.com/office/drawing/2014/main" id="{7FB5BFB1-A3A4-E75D-96FB-A19748EA4324}"/>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579418" y="1438275"/>
            <a:ext cx="846138" cy="846138"/>
          </a:xfrm>
          <a:prstGeom prst="rect">
            <a:avLst/>
          </a:prstGeom>
          <a:noFill/>
          <a:extLst>
            <a:ext uri="{909E8E84-426E-40DD-AFC4-6F175D3DCCD1}">
              <a14:hiddenFill xmlns:a14="http://schemas.microsoft.com/office/drawing/2010/main">
                <a:solidFill>
                  <a:srgbClr val="FFFFFF"/>
                </a:solidFill>
              </a14:hiddenFill>
            </a:ext>
          </a:extLst>
        </p:spPr>
      </p:pic>
      <p:pic>
        <p:nvPicPr>
          <p:cNvPr id="24" name="Content Placeholder 23" descr="Icon&#10;&#10;Description automatically generated">
            <a:extLst>
              <a:ext uri="{FF2B5EF4-FFF2-40B4-BE49-F238E27FC236}">
                <a16:creationId xmlns:a16="http://schemas.microsoft.com/office/drawing/2014/main" id="{51013D63-6C91-48C0-A0CD-AA25EB1F9F8F}"/>
              </a:ext>
            </a:extLst>
          </p:cNvPr>
          <p:cNvPicPr>
            <a:picLocks noGrp="1" noChangeAspect="1"/>
          </p:cNvPicPr>
          <p:nvPr>
            <p:ph sz="quarter" idx="4294967295"/>
          </p:nvPr>
        </p:nvPicPr>
        <p:blipFill>
          <a:blip r:embed="rId4"/>
          <a:stretch>
            <a:fillRect/>
          </a:stretch>
        </p:blipFill>
        <p:spPr>
          <a:xfrm>
            <a:off x="8942983" y="987425"/>
            <a:ext cx="1747837" cy="1747838"/>
          </a:xfrm>
          <a:prstGeom prst="rect">
            <a:avLst/>
          </a:prstGeom>
        </p:spPr>
      </p:pic>
      <p:pic>
        <p:nvPicPr>
          <p:cNvPr id="8" name="Picture 7" descr="A green square with white x on it&#10;&#10;Description automatically generated">
            <a:extLst>
              <a:ext uri="{FF2B5EF4-FFF2-40B4-BE49-F238E27FC236}">
                <a16:creationId xmlns:a16="http://schemas.microsoft.com/office/drawing/2014/main" id="{73E6AED7-40CF-D99E-1179-2464D9E7EF2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4876603" y="1107115"/>
            <a:ext cx="2009861" cy="133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595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4D08-DBFB-339B-6A6D-B5F0064BF973}"/>
              </a:ext>
            </a:extLst>
          </p:cNvPr>
          <p:cNvSpPr>
            <a:spLocks noGrp="1"/>
          </p:cNvSpPr>
          <p:nvPr>
            <p:ph type="title"/>
          </p:nvPr>
        </p:nvSpPr>
        <p:spPr/>
        <p:txBody>
          <a:bodyPr/>
          <a:lstStyle/>
          <a:p>
            <a:r>
              <a:rPr lang="da-DK" dirty="0"/>
              <a:t>Watch the video to </a:t>
            </a:r>
            <a:r>
              <a:rPr lang="da-DK" dirty="0" err="1"/>
              <a:t>learn</a:t>
            </a:r>
            <a:r>
              <a:rPr lang="da-DK" dirty="0"/>
              <a:t> more…</a:t>
            </a:r>
            <a:endParaRPr lang="en-GB" dirty="0"/>
          </a:p>
        </p:txBody>
      </p:sp>
      <p:pic>
        <p:nvPicPr>
          <p:cNvPr id="4" name="Picture 3">
            <a:extLst>
              <a:ext uri="{FF2B5EF4-FFF2-40B4-BE49-F238E27FC236}">
                <a16:creationId xmlns:a16="http://schemas.microsoft.com/office/drawing/2014/main" id="{40294BAB-E6C6-4F8E-E5A3-8B8EC5D478ED}"/>
              </a:ext>
            </a:extLst>
          </p:cNvPr>
          <p:cNvPicPr>
            <a:picLocks noChangeAspect="1"/>
          </p:cNvPicPr>
          <p:nvPr/>
        </p:nvPicPr>
        <p:blipFill>
          <a:blip r:embed="rId3"/>
          <a:stretch>
            <a:fillRect/>
          </a:stretch>
        </p:blipFill>
        <p:spPr>
          <a:xfrm>
            <a:off x="588263" y="1150804"/>
            <a:ext cx="9968020" cy="5675971"/>
          </a:xfrm>
          <a:prstGeom prst="rect">
            <a:avLst/>
          </a:prstGeom>
        </p:spPr>
      </p:pic>
    </p:spTree>
    <p:extLst>
      <p:ext uri="{BB962C8B-B14F-4D97-AF65-F5344CB8AC3E}">
        <p14:creationId xmlns:p14="http://schemas.microsoft.com/office/powerpoint/2010/main" val="8951684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CAB0-5F96-60A7-B671-D23B0FD748EE}"/>
              </a:ext>
            </a:extLst>
          </p:cNvPr>
          <p:cNvSpPr>
            <a:spLocks noGrp="1"/>
          </p:cNvSpPr>
          <p:nvPr>
            <p:ph type="title"/>
          </p:nvPr>
        </p:nvSpPr>
        <p:spPr/>
        <p:txBody>
          <a:bodyPr/>
          <a:lstStyle/>
          <a:p>
            <a:r>
              <a:rPr lang="en-GB" dirty="0"/>
              <a:t>The world is changing (in reporting)</a:t>
            </a:r>
          </a:p>
        </p:txBody>
      </p:sp>
      <p:sp>
        <p:nvSpPr>
          <p:cNvPr id="3" name="Text Placeholder 2">
            <a:extLst>
              <a:ext uri="{FF2B5EF4-FFF2-40B4-BE49-F238E27FC236}">
                <a16:creationId xmlns:a16="http://schemas.microsoft.com/office/drawing/2014/main" id="{AA5B0526-A826-3503-358F-C248CE6EDD80}"/>
              </a:ext>
            </a:extLst>
          </p:cNvPr>
          <p:cNvSpPr>
            <a:spLocks noGrp="1"/>
          </p:cNvSpPr>
          <p:nvPr>
            <p:ph type="body" sz="quarter" idx="10"/>
          </p:nvPr>
        </p:nvSpPr>
        <p:spPr>
          <a:xfrm>
            <a:off x="587172" y="1434654"/>
            <a:ext cx="11016957" cy="5084469"/>
          </a:xfrm>
        </p:spPr>
        <p:txBody>
          <a:bodyPr/>
          <a:lstStyle/>
          <a:p>
            <a:r>
              <a:rPr lang="en-GB"/>
              <a:t>If customer asks, “Can you build me a report?”</a:t>
            </a:r>
          </a:p>
          <a:p>
            <a:endParaRPr lang="en-GB"/>
          </a:p>
          <a:p>
            <a:r>
              <a:rPr lang="en-GB" b="1"/>
              <a:t>STOP</a:t>
            </a:r>
            <a:r>
              <a:rPr lang="en-GB"/>
              <a:t> asking “Sure. How should it be formatted?”</a:t>
            </a:r>
          </a:p>
          <a:p>
            <a:endParaRPr lang="en-GB"/>
          </a:p>
          <a:p>
            <a:r>
              <a:rPr lang="en-GB" b="1"/>
              <a:t>INSTEAD</a:t>
            </a:r>
            <a:r>
              <a:rPr lang="en-GB"/>
              <a:t> ask “What do you need to </a:t>
            </a:r>
            <a:r>
              <a:rPr lang="en-GB" err="1"/>
              <a:t>analyze</a:t>
            </a:r>
            <a:r>
              <a:rPr lang="en-GB"/>
              <a:t> and for what?”</a:t>
            </a:r>
          </a:p>
          <a:p>
            <a:endParaRPr lang="en-GB"/>
          </a:p>
          <a:p>
            <a:r>
              <a:rPr lang="en-GB" b="1"/>
              <a:t>THEN</a:t>
            </a:r>
            <a:r>
              <a:rPr lang="en-GB"/>
              <a:t> choose the tool of choice</a:t>
            </a:r>
          </a:p>
          <a:p>
            <a:pPr marL="457112" indent="-457112">
              <a:buFont typeface="Arial" panose="020B0604020202020204" pitchFamily="34" charset="0"/>
              <a:buChar char="•"/>
            </a:pPr>
            <a:r>
              <a:rPr lang="en-GB"/>
              <a:t>Power BI (and embed), or</a:t>
            </a:r>
          </a:p>
          <a:p>
            <a:pPr marL="457112" indent="-457112">
              <a:buFont typeface="Arial" panose="020B0604020202020204" pitchFamily="34" charset="0"/>
              <a:buChar char="•"/>
            </a:pPr>
            <a:r>
              <a:rPr lang="en-GB"/>
              <a:t>Query/List page with Data Analysis, or</a:t>
            </a:r>
          </a:p>
          <a:p>
            <a:pPr marL="457112" indent="-457112">
              <a:buFont typeface="Arial" panose="020B0604020202020204" pitchFamily="34" charset="0"/>
              <a:buChar char="•"/>
            </a:pPr>
            <a:r>
              <a:rPr lang="en-GB"/>
              <a:t>AL report with Excel layout</a:t>
            </a:r>
          </a:p>
        </p:txBody>
      </p:sp>
      <p:grpSp>
        <p:nvGrpSpPr>
          <p:cNvPr id="19" name="Group 18">
            <a:extLst>
              <a:ext uri="{FF2B5EF4-FFF2-40B4-BE49-F238E27FC236}">
                <a16:creationId xmlns:a16="http://schemas.microsoft.com/office/drawing/2014/main" id="{522EA5AA-F4AC-C985-AD5E-42E49F1ABB0F}"/>
              </a:ext>
            </a:extLst>
          </p:cNvPr>
          <p:cNvGrpSpPr/>
          <p:nvPr/>
        </p:nvGrpSpPr>
        <p:grpSpPr>
          <a:xfrm>
            <a:off x="7805499" y="4981846"/>
            <a:ext cx="2457360" cy="1633530"/>
            <a:chOff x="2124438" y="2279761"/>
            <a:chExt cx="5411972" cy="3784599"/>
          </a:xfrm>
        </p:grpSpPr>
        <p:grpSp>
          <p:nvGrpSpPr>
            <p:cNvPr id="22" name="Group 21">
              <a:extLst>
                <a:ext uri="{FF2B5EF4-FFF2-40B4-BE49-F238E27FC236}">
                  <a16:creationId xmlns:a16="http://schemas.microsoft.com/office/drawing/2014/main" id="{0C64E8EA-5F9B-CA50-D574-BD7CE72218E0}"/>
                </a:ext>
              </a:extLst>
            </p:cNvPr>
            <p:cNvGrpSpPr/>
            <p:nvPr/>
          </p:nvGrpSpPr>
          <p:grpSpPr>
            <a:xfrm>
              <a:off x="2124438" y="2279761"/>
              <a:ext cx="5411972" cy="3784599"/>
              <a:chOff x="2124438" y="2279761"/>
              <a:chExt cx="5411972" cy="3784599"/>
            </a:xfrm>
            <a:noFill/>
          </p:grpSpPr>
          <p:sp>
            <p:nvSpPr>
              <p:cNvPr id="33" name="Trapezoid 32">
                <a:extLst>
                  <a:ext uri="{FF2B5EF4-FFF2-40B4-BE49-F238E27FC236}">
                    <a16:creationId xmlns:a16="http://schemas.microsoft.com/office/drawing/2014/main" id="{5E719CD1-E69A-9EFF-B70C-5DE03971FABF}"/>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rapezoid 33">
                <a:extLst>
                  <a:ext uri="{FF2B5EF4-FFF2-40B4-BE49-F238E27FC236}">
                    <a16:creationId xmlns:a16="http://schemas.microsoft.com/office/drawing/2014/main" id="{86838E04-3EC5-B591-60C6-0D4D0C9FB527}"/>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rapezoid 34">
                <a:extLst>
                  <a:ext uri="{FF2B5EF4-FFF2-40B4-BE49-F238E27FC236}">
                    <a16:creationId xmlns:a16="http://schemas.microsoft.com/office/drawing/2014/main" id="{3C14E71B-5CE5-7B35-DEA0-3413F0776759}"/>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7" name="Graphic 26" descr="Electrician female with solid fill">
              <a:extLst>
                <a:ext uri="{FF2B5EF4-FFF2-40B4-BE49-F238E27FC236}">
                  <a16:creationId xmlns:a16="http://schemas.microsoft.com/office/drawing/2014/main" id="{AC02104C-F48D-AC11-F606-B29179432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2623" y="5105391"/>
              <a:ext cx="800817" cy="800817"/>
            </a:xfrm>
            <a:prstGeom prst="rect">
              <a:avLst/>
            </a:prstGeom>
          </p:spPr>
        </p:pic>
        <p:pic>
          <p:nvPicPr>
            <p:cNvPr id="28" name="Graphic 27" descr="Board Of Directors with solid fill">
              <a:extLst>
                <a:ext uri="{FF2B5EF4-FFF2-40B4-BE49-F238E27FC236}">
                  <a16:creationId xmlns:a16="http://schemas.microsoft.com/office/drawing/2014/main" id="{A86C9433-2519-D3E9-F45B-91F16343C5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060ED2B5-D2A4-FFED-CBB9-5F98907A0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0938" y="3833860"/>
              <a:ext cx="719195" cy="719195"/>
            </a:xfrm>
            <a:prstGeom prst="rect">
              <a:avLst/>
            </a:prstGeom>
          </p:spPr>
        </p:pic>
        <p:pic>
          <p:nvPicPr>
            <p:cNvPr id="30" name="Graphic 29" descr="Group with solid fill">
              <a:extLst>
                <a:ext uri="{FF2B5EF4-FFF2-40B4-BE49-F238E27FC236}">
                  <a16:creationId xmlns:a16="http://schemas.microsoft.com/office/drawing/2014/main" id="{82D65316-9D20-D76F-8693-71C3D69BFE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79527" y="5020811"/>
              <a:ext cx="890811" cy="890811"/>
            </a:xfrm>
            <a:prstGeom prst="rect">
              <a:avLst/>
            </a:prstGeom>
          </p:spPr>
        </p:pic>
        <p:pic>
          <p:nvPicPr>
            <p:cNvPr id="31" name="Graphic 30" descr="Boardroom with solid fill">
              <a:extLst>
                <a:ext uri="{FF2B5EF4-FFF2-40B4-BE49-F238E27FC236}">
                  <a16:creationId xmlns:a16="http://schemas.microsoft.com/office/drawing/2014/main" id="{02FE5EFC-8727-4E64-55EA-B21F1322FF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5355" y="3833859"/>
              <a:ext cx="719195" cy="719195"/>
            </a:xfrm>
            <a:prstGeom prst="rect">
              <a:avLst/>
            </a:prstGeom>
          </p:spPr>
        </p:pic>
        <p:pic>
          <p:nvPicPr>
            <p:cNvPr id="32" name="Graphic 31" descr="Group brainstorm with solid fill">
              <a:extLst>
                <a:ext uri="{FF2B5EF4-FFF2-40B4-BE49-F238E27FC236}">
                  <a16:creationId xmlns:a16="http://schemas.microsoft.com/office/drawing/2014/main" id="{3A792187-574D-8E56-8252-705657FEC9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42073" y="5128913"/>
              <a:ext cx="721653" cy="721653"/>
            </a:xfrm>
            <a:prstGeom prst="rect">
              <a:avLst/>
            </a:prstGeom>
          </p:spPr>
        </p:pic>
      </p:grpSp>
      <p:pic>
        <p:nvPicPr>
          <p:cNvPr id="4" name="Picture 3" descr="A blue circle with white dots&#10;&#10;Description automatically generated">
            <a:extLst>
              <a:ext uri="{FF2B5EF4-FFF2-40B4-BE49-F238E27FC236}">
                <a16:creationId xmlns:a16="http://schemas.microsoft.com/office/drawing/2014/main" id="{22BE66A1-3036-2E20-7A40-1039E67B438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4473" y="5527183"/>
            <a:ext cx="490083" cy="435874"/>
          </a:xfrm>
          <a:prstGeom prst="rect">
            <a:avLst/>
          </a:prstGeom>
        </p:spPr>
      </p:pic>
      <p:pic>
        <p:nvPicPr>
          <p:cNvPr id="5" name="Picture 4" descr="A green square with white x on it&#10;&#10;Description automatically generated">
            <a:extLst>
              <a:ext uri="{FF2B5EF4-FFF2-40B4-BE49-F238E27FC236}">
                <a16:creationId xmlns:a16="http://schemas.microsoft.com/office/drawing/2014/main" id="{EAD262DD-9155-A826-4F9A-F5FD3D264843}"/>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bwMode="auto">
          <a:xfrm>
            <a:off x="337510" y="6011592"/>
            <a:ext cx="764010" cy="50915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48">
            <a:extLst>
              <a:ext uri="{FF2B5EF4-FFF2-40B4-BE49-F238E27FC236}">
                <a16:creationId xmlns:a16="http://schemas.microsoft.com/office/drawing/2014/main" id="{96C9C2CC-CA38-E2B3-7264-4E69C3140B7F}"/>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474473" y="4981846"/>
            <a:ext cx="490083" cy="466917"/>
          </a:xfrm>
          <a:prstGeom prst="rect">
            <a:avLst/>
          </a:prstGeom>
        </p:spPr>
      </p:pic>
    </p:spTree>
    <p:extLst>
      <p:ext uri="{BB962C8B-B14F-4D97-AF65-F5344CB8AC3E}">
        <p14:creationId xmlns:p14="http://schemas.microsoft.com/office/powerpoint/2010/main" val="18020570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710125"/>
            <a:ext cx="12192000" cy="6263058"/>
            <a:chOff x="0" y="367357"/>
            <a:chExt cx="12192000" cy="6263058"/>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367357"/>
              <a:ext cx="12192000" cy="626305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43396"/>
              <a:ext cx="2771012" cy="19764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err="1">
                <a:ln w="3175">
                  <a:noFill/>
                </a:ln>
                <a:solidFill>
                  <a:srgbClr val="0078D4"/>
                </a:solidFill>
                <a:effectLst/>
                <a:uLnTx/>
                <a:uFillTx/>
                <a:latin typeface="Segoe UI Semibold"/>
                <a:ea typeface="+mn-ea"/>
                <a:cs typeface="Segoe UI" pitchFamily="34" charset="0"/>
              </a:rPr>
              <a:t>Analytics</a:t>
            </a:r>
            <a:r>
              <a:rPr kumimoji="0" lang="en-GB" sz="3600" b="0" i="0" u="none" strike="noStrike" kern="1200" cap="none" spc="-50" normalizeH="0" baseline="0" noProof="0" dirty="0">
                <a:ln w="3175">
                  <a:noFill/>
                </a:ln>
                <a:effectLst/>
                <a:uLnTx/>
                <a:uFillTx/>
                <a:latin typeface="Segoe UI Semibold"/>
                <a:ea typeface="+mn-ea"/>
                <a:cs typeface="Segoe UI" pitchFamily="34" charset="0"/>
              </a:rPr>
              <a:t> (for users)</a:t>
            </a:r>
          </a:p>
        </p:txBody>
      </p:sp>
    </p:spTree>
    <p:extLst>
      <p:ext uri="{BB962C8B-B14F-4D97-AF65-F5344CB8AC3E}">
        <p14:creationId xmlns:p14="http://schemas.microsoft.com/office/powerpoint/2010/main" val="35196080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945646"/>
            <a:ext cx="12192000" cy="5792016"/>
            <a:chOff x="0" y="602878"/>
            <a:chExt cx="12192000" cy="5792016"/>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602878"/>
              <a:ext cx="12192000" cy="5792016"/>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86307"/>
              <a:ext cx="2189987" cy="1905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77500" lnSpcReduction="2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Analytics per functional area (finance, sales, purchase, inventory, …)</a:t>
            </a:r>
          </a:p>
        </p:txBody>
      </p:sp>
      <p:sp>
        <p:nvSpPr>
          <p:cNvPr id="4" name="TextBox 3">
            <a:extLst>
              <a:ext uri="{FF2B5EF4-FFF2-40B4-BE49-F238E27FC236}">
                <a16:creationId xmlns:a16="http://schemas.microsoft.com/office/drawing/2014/main" id="{7265AF78-9D99-6D84-91E4-765362E28BF2}"/>
              </a:ext>
            </a:extLst>
          </p:cNvPr>
          <p:cNvSpPr txBox="1"/>
          <p:nvPr/>
        </p:nvSpPr>
        <p:spPr>
          <a:xfrm>
            <a:off x="410338" y="5495262"/>
            <a:ext cx="2313812" cy="105793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817498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F4B59-3F85-DA65-93DD-43CD1A980295}"/>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Analytics aka links per functional area</a:t>
            </a:r>
          </a:p>
        </p:txBody>
      </p:sp>
      <p:sp>
        <p:nvSpPr>
          <p:cNvPr id="4" name="Content Placeholder 3">
            <a:extLst>
              <a:ext uri="{FF2B5EF4-FFF2-40B4-BE49-F238E27FC236}">
                <a16:creationId xmlns:a16="http://schemas.microsoft.com/office/drawing/2014/main" id="{2BFC0D28-525E-086B-47F7-75D22AE5B9C9}"/>
              </a:ext>
            </a:extLst>
          </p:cNvPr>
          <p:cNvSpPr>
            <a:spLocks noGrp="1"/>
          </p:cNvSpPr>
          <p:nvPr>
            <p:ph sz="quarter" idx="10"/>
          </p:nvPr>
        </p:nvSpPr>
        <p:spPr>
          <a:xfrm>
            <a:off x="584200" y="1435100"/>
            <a:ext cx="11018838" cy="3533275"/>
          </a:xfrm>
        </p:spPr>
        <p:txBody>
          <a:bodyPr/>
          <a:lstStyle/>
          <a:p>
            <a:r>
              <a:rPr lang="en-GB" dirty="0"/>
              <a:t>aka.ms/</a:t>
            </a:r>
            <a:r>
              <a:rPr lang="en-GB" dirty="0" err="1"/>
              <a:t>bc</a:t>
            </a:r>
            <a:r>
              <a:rPr lang="en-GB" dirty="0" err="1">
                <a:solidFill>
                  <a:schemeClr val="accent1">
                    <a:lumMod val="75000"/>
                  </a:schemeClr>
                </a:solidFill>
              </a:rPr>
              <a:t>Finance</a:t>
            </a:r>
            <a:r>
              <a:rPr lang="en-GB" dirty="0" err="1"/>
              <a:t>Analytics</a:t>
            </a:r>
            <a:endParaRPr lang="en-GB" dirty="0"/>
          </a:p>
          <a:p>
            <a:r>
              <a:rPr lang="en-GB" dirty="0"/>
              <a:t>aka.ms/</a:t>
            </a:r>
            <a:r>
              <a:rPr lang="en-GB" dirty="0" err="1"/>
              <a:t>bc</a:t>
            </a:r>
            <a:r>
              <a:rPr lang="en-GB" dirty="0" err="1">
                <a:solidFill>
                  <a:schemeClr val="accent1">
                    <a:lumMod val="75000"/>
                  </a:schemeClr>
                </a:solidFill>
              </a:rPr>
              <a:t>Sales</a:t>
            </a:r>
            <a:r>
              <a:rPr lang="en-GB" dirty="0" err="1"/>
              <a:t>Analytics</a:t>
            </a:r>
            <a:endParaRPr lang="en-GB" dirty="0"/>
          </a:p>
          <a:p>
            <a:r>
              <a:rPr lang="en-GB" dirty="0"/>
              <a:t>aka.ms/</a:t>
            </a:r>
            <a:r>
              <a:rPr lang="en-GB" dirty="0" err="1"/>
              <a:t>bc</a:t>
            </a:r>
            <a:r>
              <a:rPr lang="en-GB" dirty="0" err="1">
                <a:solidFill>
                  <a:schemeClr val="accent1">
                    <a:lumMod val="75000"/>
                  </a:schemeClr>
                </a:solidFill>
              </a:rPr>
              <a:t>Purchasing</a:t>
            </a:r>
            <a:r>
              <a:rPr lang="en-GB" dirty="0" err="1"/>
              <a:t>Analytics</a:t>
            </a:r>
            <a:endParaRPr lang="en-GB" dirty="0"/>
          </a:p>
          <a:p>
            <a:r>
              <a:rPr lang="en-GB" dirty="0"/>
              <a:t>aka.ms/</a:t>
            </a:r>
            <a:r>
              <a:rPr lang="en-GB" dirty="0" err="1"/>
              <a:t>bc</a:t>
            </a:r>
            <a:r>
              <a:rPr lang="en-GB" dirty="0" err="1">
                <a:solidFill>
                  <a:schemeClr val="accent1">
                    <a:lumMod val="75000"/>
                  </a:schemeClr>
                </a:solidFill>
              </a:rPr>
              <a:t>FixedAssets</a:t>
            </a:r>
            <a:r>
              <a:rPr lang="en-GB" dirty="0" err="1"/>
              <a:t>Analytics</a:t>
            </a:r>
            <a:endParaRPr lang="en-GB" dirty="0"/>
          </a:p>
          <a:p>
            <a:r>
              <a:rPr lang="en-GB" dirty="0"/>
              <a:t>aka.ms/</a:t>
            </a:r>
            <a:r>
              <a:rPr lang="en-GB" dirty="0" err="1"/>
              <a:t>bc</a:t>
            </a:r>
            <a:r>
              <a:rPr lang="en-GB" dirty="0" err="1">
                <a:solidFill>
                  <a:schemeClr val="accent1">
                    <a:lumMod val="75000"/>
                  </a:schemeClr>
                </a:solidFill>
              </a:rPr>
              <a:t>Project</a:t>
            </a:r>
            <a:r>
              <a:rPr lang="en-GB" dirty="0" err="1"/>
              <a:t>Analytics</a:t>
            </a:r>
            <a:endParaRPr lang="en-GB" dirty="0"/>
          </a:p>
          <a:p>
            <a:r>
              <a:rPr lang="en-GB" dirty="0"/>
              <a:t>aka.ms/</a:t>
            </a:r>
            <a:r>
              <a:rPr lang="en-GB" dirty="0" err="1"/>
              <a:t>bc</a:t>
            </a:r>
            <a:r>
              <a:rPr lang="en-GB" dirty="0" err="1">
                <a:solidFill>
                  <a:schemeClr val="accent1">
                    <a:lumMod val="75000"/>
                  </a:schemeClr>
                </a:solidFill>
              </a:rPr>
              <a:t>Inventory</a:t>
            </a:r>
            <a:r>
              <a:rPr lang="en-GB" dirty="0" err="1"/>
              <a:t>Analytics</a:t>
            </a:r>
            <a:endParaRPr lang="en-GB" dirty="0"/>
          </a:p>
          <a:p>
            <a:r>
              <a:rPr lang="en-GB" dirty="0"/>
              <a:t>aka.ms/</a:t>
            </a:r>
            <a:r>
              <a:rPr lang="en-GB" dirty="0" err="1"/>
              <a:t>bc</a:t>
            </a:r>
            <a:r>
              <a:rPr lang="en-GB" dirty="0" err="1">
                <a:solidFill>
                  <a:schemeClr val="accent1">
                    <a:lumMod val="75000"/>
                  </a:schemeClr>
                </a:solidFill>
              </a:rPr>
              <a:t>Manufacturing</a:t>
            </a:r>
            <a:r>
              <a:rPr lang="en-GB" dirty="0" err="1"/>
              <a:t>Analytics</a:t>
            </a:r>
            <a:endParaRPr lang="en-GB" dirty="0"/>
          </a:p>
        </p:txBody>
      </p:sp>
    </p:spTree>
    <p:extLst>
      <p:ext uri="{BB962C8B-B14F-4D97-AF65-F5344CB8AC3E}">
        <p14:creationId xmlns:p14="http://schemas.microsoft.com/office/powerpoint/2010/main" val="8876954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191280" y="710023"/>
            <a:ext cx="11064456" cy="634134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88247" y="2109635"/>
            <a:ext cx="1745353" cy="20519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Example: Financial Analytics</a:t>
            </a:r>
          </a:p>
        </p:txBody>
      </p:sp>
      <p:sp>
        <p:nvSpPr>
          <p:cNvPr id="4" name="TextBox 3">
            <a:extLst>
              <a:ext uri="{FF2B5EF4-FFF2-40B4-BE49-F238E27FC236}">
                <a16:creationId xmlns:a16="http://schemas.microsoft.com/office/drawing/2014/main" id="{7265AF78-9D99-6D84-91E4-765362E28BF2}"/>
              </a:ext>
            </a:extLst>
          </p:cNvPr>
          <p:cNvSpPr txBox="1"/>
          <p:nvPr/>
        </p:nvSpPr>
        <p:spPr>
          <a:xfrm>
            <a:off x="388247" y="2543434"/>
            <a:ext cx="2396142" cy="39994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7609087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FabricTemplate" id="{3BEF7845-310B-4B5C-B73C-22A703B894AC}" vid="{DB3A35D9-43E0-4F95-91C3-4C720663A91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9288</TotalTime>
  <Words>1132</Words>
  <Application>Microsoft Office PowerPoint</Application>
  <PresentationFormat>Widescreen</PresentationFormat>
  <Paragraphs>176</Paragraphs>
  <Slides>40</Slides>
  <Notes>26</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40</vt:i4>
      </vt:variant>
    </vt:vector>
  </HeadingPairs>
  <TitlesOfParts>
    <vt:vector size="52" baseType="lpstr">
      <vt:lpstr>Aptos</vt:lpstr>
      <vt:lpstr>Aptos Display</vt:lpstr>
      <vt:lpstr>Arial</vt:lpstr>
      <vt:lpstr>Arial Black</vt:lpstr>
      <vt:lpstr>Calibri</vt:lpstr>
      <vt:lpstr>Consolas</vt:lpstr>
      <vt:lpstr>Segoe UI</vt:lpstr>
      <vt:lpstr>Segoe UI Semibold</vt:lpstr>
      <vt:lpstr>Wingdings</vt:lpstr>
      <vt:lpstr>Office Theme</vt:lpstr>
      <vt:lpstr>Microsoft D365 template</vt:lpstr>
      <vt:lpstr>Microsoft Build 16:9 Template Light</vt:lpstr>
      <vt:lpstr>Standard slides for Business Central analytics sessions</vt:lpstr>
      <vt:lpstr>Typical analytics needs in organizations</vt:lpstr>
      <vt:lpstr>Developer docs  https://aka.ms/bcDeveloper</vt:lpstr>
      <vt:lpstr>Analytics content and choice of technology</vt:lpstr>
      <vt:lpstr>The world is changing (in reporting)</vt:lpstr>
      <vt:lpstr>PowerPoint Presentation</vt:lpstr>
      <vt:lpstr>PowerPoint Presentation</vt:lpstr>
      <vt:lpstr>Analytics aka links per functional area</vt:lpstr>
      <vt:lpstr>PowerPoint Presentation</vt:lpstr>
      <vt:lpstr>Watch the video to learn more…</vt:lpstr>
      <vt:lpstr>Financial Reporting documentation  aka.ms/bcFinanceAnalytics </vt:lpstr>
      <vt:lpstr>Financial Reporting changes in 26.0 – part 1</vt:lpstr>
      <vt:lpstr>Financial Reporting changes in 26.0 – part 2</vt:lpstr>
      <vt:lpstr>Financial Reporting changes in 26.0 – part 3</vt:lpstr>
      <vt:lpstr>PowerPoint Presentation</vt:lpstr>
      <vt:lpstr>Each app is documented under its functional domain</vt:lpstr>
      <vt:lpstr>PowerPoint Presentation</vt:lpstr>
      <vt:lpstr>Power BI embed (for developers)</vt:lpstr>
      <vt:lpstr>PowerPoint Presentation</vt:lpstr>
      <vt:lpstr>PowerPoint Presentation</vt:lpstr>
      <vt:lpstr>aka.ms/bcpbisamples</vt:lpstr>
      <vt:lpstr>PowerPoint Presentation</vt:lpstr>
      <vt:lpstr>Links introduced in version 25.0</vt:lpstr>
      <vt:lpstr>Report Explorer – shows all analytical capabilities</vt:lpstr>
      <vt:lpstr>Report Explorer in 26.0 – now with info icons</vt:lpstr>
      <vt:lpstr>Report Explorer in 26.0 – try a report in a new window</vt:lpstr>
      <vt:lpstr>Opens report request page in a new window</vt:lpstr>
      <vt:lpstr>Watch the video to learn more…</vt:lpstr>
      <vt:lpstr>New documentation added (May 2024) aka.ms/bcAnalytics</vt:lpstr>
      <vt:lpstr>Queries added in 25.3 and 26.1</vt:lpstr>
      <vt:lpstr>Finance Excel reports generally available in 26.0</vt:lpstr>
      <vt:lpstr>Find Excel reports for finance in the report explorer</vt:lpstr>
      <vt:lpstr>Find Excel reports with Tell Me search</vt:lpstr>
      <vt:lpstr>Watch the video to learn more…</vt:lpstr>
      <vt:lpstr>Watch the video to learn more…</vt:lpstr>
      <vt:lpstr>Want to learn more?  aka.ms/bcReporting</vt:lpstr>
      <vt:lpstr>PowerPoint Presentation</vt:lpstr>
      <vt:lpstr>Want to learn through examples?  aka.ms/ bcExcelSamples</vt:lpstr>
      <vt:lpstr>Want to learn more about AL queries?</vt:lpstr>
      <vt:lpstr>Watch the video to learn more…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Kennie Pontoppidan</dc:creator>
  <cp:lastModifiedBy>Kennie Pontoppidan</cp:lastModifiedBy>
  <cp:revision>5</cp:revision>
  <dcterms:created xsi:type="dcterms:W3CDTF">2024-05-24T14:07:05Z</dcterms:created>
  <dcterms:modified xsi:type="dcterms:W3CDTF">2025-03-28T01:34:36Z</dcterms:modified>
</cp:coreProperties>
</file>